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5" r:id="rId4"/>
    <p:sldId id="258" r:id="rId5"/>
    <p:sldId id="259" r:id="rId6"/>
    <p:sldId id="266" r:id="rId7"/>
    <p:sldId id="260" r:id="rId8"/>
    <p:sldId id="272" r:id="rId9"/>
    <p:sldId id="273" r:id="rId10"/>
    <p:sldId id="274"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 id="261" r:id="rId31"/>
    <p:sldId id="270" r:id="rId32"/>
    <p:sldId id="271" r:id="rId33"/>
    <p:sldId id="262" r:id="rId34"/>
    <p:sldId id="267" r:id="rId35"/>
    <p:sldId id="263" r:id="rId36"/>
    <p:sldId id="268" r:id="rId37"/>
    <p:sldId id="269" r:id="rId38"/>
    <p:sldId id="264"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EA92D"/>
    <a:srgbClr val="92D050"/>
    <a:srgbClr val="5C7373"/>
    <a:srgbClr val="FF5969"/>
    <a:srgbClr val="F7DF1E"/>
    <a:srgbClr val="FEC636"/>
    <a:srgbClr val="C4C43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1373" y="1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2.sv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F7216-FB55-45A3-A4D4-A90F9C6E3C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9BCAC4-379C-46F0-9F37-6F30485BC8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B7AE12E-B732-4B73-8C42-27D299E29A2D}"/>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5" name="Footer Placeholder 4">
            <a:extLst>
              <a:ext uri="{FF2B5EF4-FFF2-40B4-BE49-F238E27FC236}">
                <a16:creationId xmlns:a16="http://schemas.microsoft.com/office/drawing/2014/main" id="{A0F95D92-0E52-42F9-8B1B-28BD1AA080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673D46-F2C7-4DB8-984F-B53C577FB7BE}"/>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2741692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6B3365-DBE1-46C3-9F6D-8B6F10A23D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F50F43-32AF-467F-A16B-2452F198E15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6AF8A7-A5C2-4A42-BDC0-0AA4E38B7F43}"/>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5" name="Footer Placeholder 4">
            <a:extLst>
              <a:ext uri="{FF2B5EF4-FFF2-40B4-BE49-F238E27FC236}">
                <a16:creationId xmlns:a16="http://schemas.microsoft.com/office/drawing/2014/main" id="{A902B8D5-0BCB-4ECB-8362-3A6378468E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272275-6648-43D4-AD02-A62F1DFEF278}"/>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22189836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F16F32-2E14-4459-9996-1ACA795ED1B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91CBC9-8436-49DC-A3A7-CB8BC27C343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3F6256-147E-421C-A3DC-E45E2BE4CA5E}"/>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5" name="Footer Placeholder 4">
            <a:extLst>
              <a:ext uri="{FF2B5EF4-FFF2-40B4-BE49-F238E27FC236}">
                <a16:creationId xmlns:a16="http://schemas.microsoft.com/office/drawing/2014/main" id="{30601E8A-1B10-41D6-AF2A-33CE99069A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795C66-9CCC-4B69-BB18-C4888D1CA245}"/>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1960726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3A718A-E757-44F7-9786-96661DB826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EC240A2-9D3D-4969-9378-D6CBBACEDFA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8C69FB-C6D7-42B7-88B0-363EFA1F6A1D}"/>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5" name="Footer Placeholder 4">
            <a:extLst>
              <a:ext uri="{FF2B5EF4-FFF2-40B4-BE49-F238E27FC236}">
                <a16:creationId xmlns:a16="http://schemas.microsoft.com/office/drawing/2014/main" id="{4172D088-B21D-4647-9010-F0E955BFD8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203BA8-76AC-45B6-9B64-48FAC4FA84E1}"/>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37080295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B269B-7CAF-4E95-B1B0-D91FE2C995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4B4862-720D-42D4-B87D-AA54513147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6413AE0-E5B1-4CBF-8C46-CA405500050D}"/>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5" name="Footer Placeholder 4">
            <a:extLst>
              <a:ext uri="{FF2B5EF4-FFF2-40B4-BE49-F238E27FC236}">
                <a16:creationId xmlns:a16="http://schemas.microsoft.com/office/drawing/2014/main" id="{588F6B07-F33B-4EEE-A361-727DA26E36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38B4FA-D13F-415B-B239-0A2B9FE7719F}"/>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1514030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C1F938-1F0F-44F9-A121-E37A8485593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CA07CC-CBDE-4876-9F67-1C179111444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EF0A6F-8141-4570-80BB-C60E4072200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10374F-84BC-4443-BC3E-0035BE42C821}"/>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6" name="Footer Placeholder 5">
            <a:extLst>
              <a:ext uri="{FF2B5EF4-FFF2-40B4-BE49-F238E27FC236}">
                <a16:creationId xmlns:a16="http://schemas.microsoft.com/office/drawing/2014/main" id="{4F50639B-0939-491C-9461-A879E98B98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81EDF4-CE65-4A81-B17B-6C43539BE4AD}"/>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27250519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2832B-F798-4444-8DA8-05F2DB870A1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CEE6116-DE37-44DD-BAB2-C773C560BA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083DD0A-876D-444A-B14E-925C83F299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D245BBB-7B13-4986-83C7-7B6427F9E9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FD7225A-1647-4B73-A181-13BA97A1FAF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8628BC8-A7E5-42A2-B3CF-920AE02EDDC0}"/>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8" name="Footer Placeholder 7">
            <a:extLst>
              <a:ext uri="{FF2B5EF4-FFF2-40B4-BE49-F238E27FC236}">
                <a16:creationId xmlns:a16="http://schemas.microsoft.com/office/drawing/2014/main" id="{448EA242-079E-494A-9BAD-CB03CADF35C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8E8216F-05BA-4DBF-997C-96A1C34563BF}"/>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1930849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D15CE-941A-4B9D-8EA8-77540AA6FC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65E92F3-CB7E-43DF-84C3-8D1DC85C700E}"/>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4" name="Footer Placeholder 3">
            <a:extLst>
              <a:ext uri="{FF2B5EF4-FFF2-40B4-BE49-F238E27FC236}">
                <a16:creationId xmlns:a16="http://schemas.microsoft.com/office/drawing/2014/main" id="{1DCC97D8-6749-41D9-96A9-3237A0554E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49DBF5-2CBA-44DB-AC4E-1B38B857F3B7}"/>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1465237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71659E-5513-4107-9186-228402165A9A}"/>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3" name="Footer Placeholder 2">
            <a:extLst>
              <a:ext uri="{FF2B5EF4-FFF2-40B4-BE49-F238E27FC236}">
                <a16:creationId xmlns:a16="http://schemas.microsoft.com/office/drawing/2014/main" id="{AB37AF2E-B982-4F51-A0C8-AFD0A6ED96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CF08F4-E299-44EF-8FB4-63A24F41BDEF}"/>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2538997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E7551-7E64-4F22-AE1A-C2E652F14D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9110E3-64AA-4021-80C7-48736AC709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2E666C-3B07-4873-853D-A9C502EDCC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E5BF83A-19A2-4562-B130-45A64CBFE99D}"/>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6" name="Footer Placeholder 5">
            <a:extLst>
              <a:ext uri="{FF2B5EF4-FFF2-40B4-BE49-F238E27FC236}">
                <a16:creationId xmlns:a16="http://schemas.microsoft.com/office/drawing/2014/main" id="{3E8CCF98-B060-4FF8-9A50-84AD5EBE11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4802A2-65D7-42B5-9190-F33F1983CFA0}"/>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1432885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C743F-3C89-4EB7-8B75-BD4DC92163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E193FC9-B753-405B-8415-A48799F03F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6092469-263B-40B7-A66B-47DA0DFCD5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2CB998D-B03C-44F0-B4E3-0C4DC03FDA3B}"/>
              </a:ext>
            </a:extLst>
          </p:cNvPr>
          <p:cNvSpPr>
            <a:spLocks noGrp="1"/>
          </p:cNvSpPr>
          <p:nvPr>
            <p:ph type="dt" sz="half" idx="10"/>
          </p:nvPr>
        </p:nvSpPr>
        <p:spPr/>
        <p:txBody>
          <a:bodyPr/>
          <a:lstStyle/>
          <a:p>
            <a:fld id="{17533160-72CB-41F8-B9EC-694D05AFAAD6}" type="datetimeFigureOut">
              <a:rPr lang="en-US" smtClean="0"/>
              <a:t>5/14/2019</a:t>
            </a:fld>
            <a:endParaRPr lang="en-US"/>
          </a:p>
        </p:txBody>
      </p:sp>
      <p:sp>
        <p:nvSpPr>
          <p:cNvPr id="6" name="Footer Placeholder 5">
            <a:extLst>
              <a:ext uri="{FF2B5EF4-FFF2-40B4-BE49-F238E27FC236}">
                <a16:creationId xmlns:a16="http://schemas.microsoft.com/office/drawing/2014/main" id="{A593C40C-4E06-43EE-9921-FB00054C3C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E52374-2168-463B-AF74-DF632F3D7428}"/>
              </a:ext>
            </a:extLst>
          </p:cNvPr>
          <p:cNvSpPr>
            <a:spLocks noGrp="1"/>
          </p:cNvSpPr>
          <p:nvPr>
            <p:ph type="sldNum" sz="quarter" idx="12"/>
          </p:nvPr>
        </p:nvSpPr>
        <p:spPr/>
        <p:txBody>
          <a:bodyPr/>
          <a:lstStyle/>
          <a:p>
            <a:fld id="{5EBCDFCE-8262-4783-9F95-6AD01F36FE11}" type="slidenum">
              <a:rPr lang="en-US" smtClean="0"/>
              <a:t>‹#›</a:t>
            </a:fld>
            <a:endParaRPr lang="en-US"/>
          </a:p>
        </p:txBody>
      </p:sp>
    </p:spTree>
    <p:extLst>
      <p:ext uri="{BB962C8B-B14F-4D97-AF65-F5344CB8AC3E}">
        <p14:creationId xmlns:p14="http://schemas.microsoft.com/office/powerpoint/2010/main" val="344042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1A0B2B4-A430-4934-8FCC-AB4F442415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E36FB0-52B4-49AA-9066-086A145782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BBA27B-C3D4-4C35-A415-2EB8326E41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533160-72CB-41F8-B9EC-694D05AFAAD6}" type="datetimeFigureOut">
              <a:rPr lang="en-US" smtClean="0"/>
              <a:t>5/14/2019</a:t>
            </a:fld>
            <a:endParaRPr lang="en-US"/>
          </a:p>
        </p:txBody>
      </p:sp>
      <p:sp>
        <p:nvSpPr>
          <p:cNvPr id="5" name="Footer Placeholder 4">
            <a:extLst>
              <a:ext uri="{FF2B5EF4-FFF2-40B4-BE49-F238E27FC236}">
                <a16:creationId xmlns:a16="http://schemas.microsoft.com/office/drawing/2014/main" id="{00209FDA-E80E-45D6-B729-0AAE7E5C0B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B59D01A-1D1D-4112-A65A-3953302A1EB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BCDFCE-8262-4783-9F95-6AD01F36FE11}" type="slidenum">
              <a:rPr lang="en-US" smtClean="0"/>
              <a:t>‹#›</a:t>
            </a:fld>
            <a:endParaRPr lang="en-US"/>
          </a:p>
        </p:txBody>
      </p:sp>
    </p:spTree>
    <p:extLst>
      <p:ext uri="{BB962C8B-B14F-4D97-AF65-F5344CB8AC3E}">
        <p14:creationId xmlns:p14="http://schemas.microsoft.com/office/powerpoint/2010/main" val="1906418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hyperlink" Target="https://tylermcginnis.com/javascript-visualizer/" TargetMode="Externa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hyperlink" Target="https://en.wikipedia.org/wiki/Electron_(software_framework)" TargetMode="External"/><Relationship Id="rId13" Type="http://schemas.openxmlformats.org/officeDocument/2006/relationships/hyperlink" Target="https://en.wikipedia.org/wiki/Mozilla" TargetMode="External"/><Relationship Id="rId18" Type="http://schemas.openxmlformats.org/officeDocument/2006/relationships/hyperlink" Target="https://en.wikipedia.org/wiki/Apple_Inc." TargetMode="External"/><Relationship Id="rId26" Type="http://schemas.openxmlformats.org/officeDocument/2006/relationships/hyperlink" Target="https://en.wikipedia.org/wiki/Internet_Explorer" TargetMode="External"/><Relationship Id="rId3" Type="http://schemas.openxmlformats.org/officeDocument/2006/relationships/hyperlink" Target="https://en.wikipedia.org/wiki/Google" TargetMode="External"/><Relationship Id="rId21" Type="http://schemas.openxmlformats.org/officeDocument/2006/relationships/hyperlink" Target="https://en.wikipedia.org/wiki/KJS_(software)" TargetMode="External"/><Relationship Id="rId7" Type="http://schemas.openxmlformats.org/officeDocument/2006/relationships/hyperlink" Target="https://en.wikipedia.org/wiki/Chromium_Embedded_Framework" TargetMode="External"/><Relationship Id="rId12" Type="http://schemas.openxmlformats.org/officeDocument/2006/relationships/hyperlink" Target="https://en.wikipedia.org/wiki/SpiderMonkey" TargetMode="External"/><Relationship Id="rId17" Type="http://schemas.openxmlformats.org/officeDocument/2006/relationships/hyperlink" Target="https://en.wikipedia.org/wiki/JavaScriptCore" TargetMode="External"/><Relationship Id="rId25" Type="http://schemas.openxmlformats.org/officeDocument/2006/relationships/hyperlink" Target="https://en.wikipedia.org/wiki/Chakra_(JScript_engine)" TargetMode="External"/><Relationship Id="rId2" Type="http://schemas.openxmlformats.org/officeDocument/2006/relationships/hyperlink" Target="https://en.wikipedia.org/wiki/Chrome_V8" TargetMode="External"/><Relationship Id="rId16" Type="http://schemas.openxmlformats.org/officeDocument/2006/relationships/hyperlink" Target="https://en.wikipedia.org/wiki/GNOME_Shell" TargetMode="External"/><Relationship Id="rId20" Type="http://schemas.openxmlformats.org/officeDocument/2006/relationships/hyperlink" Target="https://en.wikipedia.org/wiki/WebKit" TargetMode="External"/><Relationship Id="rId1" Type="http://schemas.openxmlformats.org/officeDocument/2006/relationships/slideLayout" Target="../slideLayouts/slideLayout1.xml"/><Relationship Id="rId6" Type="http://schemas.openxmlformats.org/officeDocument/2006/relationships/hyperlink" Target="https://en.wikipedia.org/wiki/Application_software" TargetMode="External"/><Relationship Id="rId11" Type="http://schemas.openxmlformats.org/officeDocument/2006/relationships/hyperlink" Target="https://en.wikipedia.org/wiki/Runtime_system" TargetMode="External"/><Relationship Id="rId24" Type="http://schemas.openxmlformats.org/officeDocument/2006/relationships/hyperlink" Target="https://en.wikipedia.org/wiki/Microsoft_Edge" TargetMode="External"/><Relationship Id="rId5" Type="http://schemas.openxmlformats.org/officeDocument/2006/relationships/hyperlink" Target="https://en.wikipedia.org/wiki/Chromium_(web_browser)" TargetMode="External"/><Relationship Id="rId15" Type="http://schemas.openxmlformats.org/officeDocument/2006/relationships/hyperlink" Target="https://en.wikipedia.org/wiki/Fork_(software_development)" TargetMode="External"/><Relationship Id="rId23" Type="http://schemas.openxmlformats.org/officeDocument/2006/relationships/hyperlink" Target="https://en.wikipedia.org/wiki/Chakra_(JavaScript_engine)" TargetMode="External"/><Relationship Id="rId28" Type="http://schemas.openxmlformats.org/officeDocument/2006/relationships/hyperlink" Target="https://en.wikipedia.org/wiki/JavaScript_engine#cite_note-11" TargetMode="External"/><Relationship Id="rId10" Type="http://schemas.openxmlformats.org/officeDocument/2006/relationships/hyperlink" Target="https://en.wikipedia.org/wiki/Node.js" TargetMode="External"/><Relationship Id="rId19" Type="http://schemas.openxmlformats.org/officeDocument/2006/relationships/hyperlink" Target="https://en.wikipedia.org/wiki/Safari_(web_browser)" TargetMode="External"/><Relationship Id="rId4" Type="http://schemas.openxmlformats.org/officeDocument/2006/relationships/hyperlink" Target="https://en.wikipedia.org/wiki/Google_Chrome" TargetMode="External"/><Relationship Id="rId9" Type="http://schemas.openxmlformats.org/officeDocument/2006/relationships/hyperlink" Target="https://en.wikipedia.org/wiki/Software_framework" TargetMode="External"/><Relationship Id="rId14" Type="http://schemas.openxmlformats.org/officeDocument/2006/relationships/hyperlink" Target="https://en.wikipedia.org/wiki/Firefox" TargetMode="External"/><Relationship Id="rId22" Type="http://schemas.openxmlformats.org/officeDocument/2006/relationships/hyperlink" Target="https://en.wikipedia.org/wiki/JavaScript_engine#cite_note-9" TargetMode="External"/><Relationship Id="rId27" Type="http://schemas.openxmlformats.org/officeDocument/2006/relationships/hyperlink" Target="https://en.wikipedia.org/wiki/JavaScript_engine#cite_note-10"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98" name="Group 97">
            <a:extLst>
              <a:ext uri="{FF2B5EF4-FFF2-40B4-BE49-F238E27FC236}">
                <a16:creationId xmlns:a16="http://schemas.microsoft.com/office/drawing/2014/main" id="{8A463A54-9EEF-4AAC-9694-5B5A1277557E}"/>
              </a:ext>
            </a:extLst>
          </p:cNvPr>
          <p:cNvGrpSpPr/>
          <p:nvPr/>
        </p:nvGrpSpPr>
        <p:grpSpPr>
          <a:xfrm>
            <a:off x="3718428" y="0"/>
            <a:ext cx="8559800" cy="6858000"/>
            <a:chOff x="3587292" y="0"/>
            <a:chExt cx="8559800" cy="6858000"/>
          </a:xfrm>
        </p:grpSpPr>
        <p:pic>
          <p:nvPicPr>
            <p:cNvPr id="87" name="Graphic 86">
              <a:extLst>
                <a:ext uri="{FF2B5EF4-FFF2-40B4-BE49-F238E27FC236}">
                  <a16:creationId xmlns:a16="http://schemas.microsoft.com/office/drawing/2014/main" id="{DEFFB925-15CA-4FAE-B854-026F766BD78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899630" y="6136398"/>
              <a:ext cx="1228725" cy="381000"/>
            </a:xfrm>
            <a:prstGeom prst="rect">
              <a:avLst/>
            </a:prstGeom>
          </p:spPr>
        </p:pic>
        <p:sp>
          <p:nvSpPr>
            <p:cNvPr id="88" name="TextBox 87">
              <a:extLst>
                <a:ext uri="{FF2B5EF4-FFF2-40B4-BE49-F238E27FC236}">
                  <a16:creationId xmlns:a16="http://schemas.microsoft.com/office/drawing/2014/main" id="{47EEC97B-B3DE-4A89-A241-B63EC4B98D38}"/>
                </a:ext>
              </a:extLst>
            </p:cNvPr>
            <p:cNvSpPr txBox="1"/>
            <p:nvPr/>
          </p:nvSpPr>
          <p:spPr>
            <a:xfrm>
              <a:off x="4539318" y="1845027"/>
              <a:ext cx="5589037" cy="2123658"/>
            </a:xfrm>
            <a:prstGeom prst="rect">
              <a:avLst/>
            </a:prstGeom>
            <a:noFill/>
          </p:spPr>
          <p:txBody>
            <a:bodyPr wrap="square" rtlCol="0">
              <a:spAutoFit/>
            </a:bodyPr>
            <a:lstStyle/>
            <a:p>
              <a:r>
                <a:rPr lang="en-US" sz="6600" b="1" dirty="0">
                  <a:solidFill>
                    <a:schemeClr val="accent4"/>
                  </a:solidFill>
                  <a:latin typeface="Tw Cen MT" panose="020B0602020104020603" pitchFamily="34" charset="0"/>
                </a:rPr>
                <a:t>JavaScript under the hood</a:t>
              </a:r>
            </a:p>
          </p:txBody>
        </p:sp>
        <p:pic>
          <p:nvPicPr>
            <p:cNvPr id="89" name="Picture 88">
              <a:extLst>
                <a:ext uri="{FF2B5EF4-FFF2-40B4-BE49-F238E27FC236}">
                  <a16:creationId xmlns:a16="http://schemas.microsoft.com/office/drawing/2014/main" id="{501BF30E-6188-41B7-BF5A-CED1348E90C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20139" y="577751"/>
              <a:ext cx="1121229" cy="1121229"/>
            </a:xfrm>
            <a:prstGeom prst="rect">
              <a:avLst/>
            </a:prstGeom>
          </p:spPr>
        </p:pic>
        <p:sp>
          <p:nvSpPr>
            <p:cNvPr id="90" name="TextBox 89">
              <a:extLst>
                <a:ext uri="{FF2B5EF4-FFF2-40B4-BE49-F238E27FC236}">
                  <a16:creationId xmlns:a16="http://schemas.microsoft.com/office/drawing/2014/main" id="{A64A30E7-57E0-444E-9BF2-C0B9BD792A18}"/>
                </a:ext>
              </a:extLst>
            </p:cNvPr>
            <p:cNvSpPr txBox="1"/>
            <p:nvPr/>
          </p:nvSpPr>
          <p:spPr>
            <a:xfrm>
              <a:off x="4620139" y="4114732"/>
              <a:ext cx="3119221" cy="400110"/>
            </a:xfrm>
            <a:prstGeom prst="rect">
              <a:avLst/>
            </a:prstGeom>
            <a:solidFill>
              <a:srgbClr val="F7DF1E"/>
            </a:solidFill>
          </p:spPr>
          <p:txBody>
            <a:bodyPr wrap="square" rtlCol="0">
              <a:spAutoFit/>
            </a:bodyPr>
            <a:lstStyle/>
            <a:p>
              <a:r>
                <a:rPr lang="en-US" sz="2000" b="1" dirty="0">
                  <a:latin typeface="DokChampa" panose="020B0502040204020203" pitchFamily="34" charset="-34"/>
                  <a:cs typeface="DokChampa" panose="020B0502040204020203" pitchFamily="34" charset="-34"/>
                </a:rPr>
                <a:t>Girum Asfaw</a:t>
              </a:r>
            </a:p>
          </p:txBody>
        </p:sp>
        <p:pic>
          <p:nvPicPr>
            <p:cNvPr id="91" name="Picture 90">
              <a:extLst>
                <a:ext uri="{FF2B5EF4-FFF2-40B4-BE49-F238E27FC236}">
                  <a16:creationId xmlns:a16="http://schemas.microsoft.com/office/drawing/2014/main" id="{0A70715F-D4FA-40A8-B66D-DA87719246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7292" y="0"/>
              <a:ext cx="8559800" cy="6858000"/>
            </a:xfrm>
            <a:prstGeom prst="rect">
              <a:avLst/>
            </a:prstGeom>
          </p:spPr>
        </p:pic>
        <p:sp>
          <p:nvSpPr>
            <p:cNvPr id="92" name="Freeform: Shape 91">
              <a:extLst>
                <a:ext uri="{FF2B5EF4-FFF2-40B4-BE49-F238E27FC236}">
                  <a16:creationId xmlns:a16="http://schemas.microsoft.com/office/drawing/2014/main" id="{3B9738E5-04A5-4AD2-B06A-1EDFA2A2FCA9}"/>
                </a:ext>
              </a:extLst>
            </p:cNvPr>
            <p:cNvSpPr/>
            <p:nvPr/>
          </p:nvSpPr>
          <p:spPr>
            <a:xfrm>
              <a:off x="3587292" y="0"/>
              <a:ext cx="8559800" cy="6858000"/>
            </a:xfrm>
            <a:custGeom>
              <a:avLst/>
              <a:gdLst>
                <a:gd name="connsiteX0" fmla="*/ 8303778 w 8559800"/>
                <a:gd name="connsiteY0" fmla="*/ 0 h 6858000"/>
                <a:gd name="connsiteX1" fmla="*/ 8559800 w 8559800"/>
                <a:gd name="connsiteY1" fmla="*/ 0 h 6858000"/>
                <a:gd name="connsiteX2" fmla="*/ 8559800 w 8559800"/>
                <a:gd name="connsiteY2" fmla="*/ 6858000 h 6858000"/>
                <a:gd name="connsiteX3" fmla="*/ 0 w 8559800"/>
                <a:gd name="connsiteY3" fmla="*/ 6858000 h 6858000"/>
                <a:gd name="connsiteX4" fmla="*/ 0 w 8559800"/>
                <a:gd name="connsiteY4" fmla="*/ 6572934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59800" h="6858000">
                  <a:moveTo>
                    <a:pt x="8303778" y="0"/>
                  </a:moveTo>
                  <a:lnTo>
                    <a:pt x="8559800" y="0"/>
                  </a:lnTo>
                  <a:lnTo>
                    <a:pt x="8559800" y="6858000"/>
                  </a:lnTo>
                  <a:lnTo>
                    <a:pt x="0" y="6858000"/>
                  </a:lnTo>
                  <a:lnTo>
                    <a:pt x="0" y="657293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Isosceles Triangle 92">
              <a:extLst>
                <a:ext uri="{FF2B5EF4-FFF2-40B4-BE49-F238E27FC236}">
                  <a16:creationId xmlns:a16="http://schemas.microsoft.com/office/drawing/2014/main" id="{70E09DA3-1F00-4299-876A-C0602FD39818}"/>
                </a:ext>
              </a:extLst>
            </p:cNvPr>
            <p:cNvSpPr/>
            <p:nvPr/>
          </p:nvSpPr>
          <p:spPr>
            <a:xfrm>
              <a:off x="3587292" y="0"/>
              <a:ext cx="8559800" cy="6858000"/>
            </a:xfrm>
            <a:prstGeom prst="triangle">
              <a:avLst>
                <a:gd name="adj" fmla="val 100000"/>
              </a:avLst>
            </a:prstGeom>
            <a:solidFill>
              <a:schemeClr val="bg1">
                <a:lumMod val="95000"/>
              </a:schemeClr>
            </a:solidFill>
            <a:ln>
              <a:noFill/>
            </a:ln>
            <a:effectLst>
              <a:outerShdw blurRad="457200" sx="102000" sy="102000" algn="ctr" rotWithShape="0">
                <a:srgbClr val="000000">
                  <a:alpha val="7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C12DACCB-E8BB-4955-8DE0-FC10B97D1F96}"/>
                </a:ext>
              </a:extLst>
            </p:cNvPr>
            <p:cNvSpPr/>
            <p:nvPr/>
          </p:nvSpPr>
          <p:spPr>
            <a:xfrm>
              <a:off x="3587292" y="0"/>
              <a:ext cx="8559800" cy="67939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5" name="Graphic 94">
              <a:extLst>
                <a:ext uri="{FF2B5EF4-FFF2-40B4-BE49-F238E27FC236}">
                  <a16:creationId xmlns:a16="http://schemas.microsoft.com/office/drawing/2014/main" id="{BB7533F6-3AAE-4BAB-9198-3369CA084FE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570683" y="6254496"/>
              <a:ext cx="1228725" cy="381000"/>
            </a:xfrm>
            <a:prstGeom prst="rect">
              <a:avLst/>
            </a:prstGeom>
          </p:spPr>
        </p:pic>
        <p:pic>
          <p:nvPicPr>
            <p:cNvPr id="96" name="Picture 95">
              <a:extLst>
                <a:ext uri="{FF2B5EF4-FFF2-40B4-BE49-F238E27FC236}">
                  <a16:creationId xmlns:a16="http://schemas.microsoft.com/office/drawing/2014/main" id="{906E8D47-6989-4B46-AF5D-865F32AC6C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29103" y="3152728"/>
              <a:ext cx="792727" cy="792727"/>
            </a:xfrm>
            <a:prstGeom prst="rect">
              <a:avLst/>
            </a:prstGeom>
          </p:spPr>
        </p:pic>
        <p:sp>
          <p:nvSpPr>
            <p:cNvPr id="97" name="Rectangle 96">
              <a:extLst>
                <a:ext uri="{FF2B5EF4-FFF2-40B4-BE49-F238E27FC236}">
                  <a16:creationId xmlns:a16="http://schemas.microsoft.com/office/drawing/2014/main" id="{BDC5FFE9-4E90-473C-9B25-1F7A2AAE4D45}"/>
                </a:ext>
              </a:extLst>
            </p:cNvPr>
            <p:cNvSpPr/>
            <p:nvPr/>
          </p:nvSpPr>
          <p:spPr>
            <a:xfrm>
              <a:off x="8044254" y="3945455"/>
              <a:ext cx="4071627" cy="523220"/>
            </a:xfrm>
            <a:prstGeom prst="rect">
              <a:avLst/>
            </a:prstGeom>
          </p:spPr>
          <p:txBody>
            <a:bodyPr wrap="none">
              <a:spAutoFit/>
            </a:bodyPr>
            <a:lstStyle/>
            <a:p>
              <a:r>
                <a:rPr lang="en-US" sz="2800" b="1" dirty="0">
                  <a:solidFill>
                    <a:schemeClr val="accent4"/>
                  </a:solidFill>
                  <a:latin typeface="Tw Cen MT" panose="020B0602020104020603" pitchFamily="34" charset="0"/>
                </a:rPr>
                <a:t>JavaScript under the hood</a:t>
              </a:r>
            </a:p>
          </p:txBody>
        </p:sp>
      </p:grpSp>
      <p:grpSp>
        <p:nvGrpSpPr>
          <p:cNvPr id="11" name="Group 10">
            <a:extLst>
              <a:ext uri="{FF2B5EF4-FFF2-40B4-BE49-F238E27FC236}">
                <a16:creationId xmlns:a16="http://schemas.microsoft.com/office/drawing/2014/main" id="{67810692-D549-4E52-9635-EACEED911029}"/>
              </a:ext>
            </a:extLst>
          </p:cNvPr>
          <p:cNvGrpSpPr/>
          <p:nvPr/>
        </p:nvGrpSpPr>
        <p:grpSpPr>
          <a:xfrm>
            <a:off x="-8175008"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8730916"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263263"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9748097"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Tree>
    <p:extLst>
      <p:ext uri="{BB962C8B-B14F-4D97-AF65-F5344CB8AC3E}">
        <p14:creationId xmlns:p14="http://schemas.microsoft.com/office/powerpoint/2010/main" val="50059398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grpSp>
        <p:nvGrpSpPr>
          <p:cNvPr id="46" name="Group 45">
            <a:extLst>
              <a:ext uri="{FF2B5EF4-FFF2-40B4-BE49-F238E27FC236}">
                <a16:creationId xmlns:a16="http://schemas.microsoft.com/office/drawing/2014/main" id="{0AE0D5F9-77E3-451E-91D9-2859FDF7254A}"/>
              </a:ext>
            </a:extLst>
          </p:cNvPr>
          <p:cNvGrpSpPr/>
          <p:nvPr/>
        </p:nvGrpSpPr>
        <p:grpSpPr>
          <a:xfrm>
            <a:off x="3279746" y="719019"/>
            <a:ext cx="6096000" cy="3526540"/>
            <a:chOff x="3237722" y="1559016"/>
            <a:chExt cx="6096000" cy="3526540"/>
          </a:xfrm>
        </p:grpSpPr>
        <p:sp>
          <p:nvSpPr>
            <p:cNvPr id="47" name="Rectangle 46">
              <a:extLst>
                <a:ext uri="{FF2B5EF4-FFF2-40B4-BE49-F238E27FC236}">
                  <a16:creationId xmlns:a16="http://schemas.microsoft.com/office/drawing/2014/main" id="{C0F94168-E06C-4B69-BCCC-A894C15B3EA5}"/>
                </a:ext>
              </a:extLst>
            </p:cNvPr>
            <p:cNvSpPr/>
            <p:nvPr/>
          </p:nvSpPr>
          <p:spPr>
            <a:xfrm>
              <a:off x="3237722" y="2500233"/>
              <a:ext cx="6096000" cy="2585323"/>
            </a:xfrm>
            <a:prstGeom prst="rect">
              <a:avLst/>
            </a:prstGeom>
            <a:solidFill>
              <a:schemeClr val="tx1"/>
            </a:solidFill>
            <a:ln>
              <a:solidFill>
                <a:schemeClr val="accent2"/>
              </a:solidFill>
            </a:ln>
          </p:spPr>
          <p:txBody>
            <a:bodyPr>
              <a:spAutoFit/>
            </a:bodyPr>
            <a:lstStyle/>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'The value of a is'</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'The value of a is'</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 = </a:t>
              </a:r>
              <a:r>
                <a:rPr lang="en-US" dirty="0">
                  <a:solidFill>
                    <a:srgbClr val="B5CEA8"/>
                  </a:solidFill>
                  <a:latin typeface="Consolas" panose="020B0609020204030204" pitchFamily="49" charset="0"/>
                </a:rPr>
                <a:t>14</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'The value of a is'</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48" name="TextBox 47">
              <a:extLst>
                <a:ext uri="{FF2B5EF4-FFF2-40B4-BE49-F238E27FC236}">
                  <a16:creationId xmlns:a16="http://schemas.microsoft.com/office/drawing/2014/main" id="{7C2D9CE2-2F34-426A-8CDE-B366325FC266}"/>
                </a:ext>
              </a:extLst>
            </p:cNvPr>
            <p:cNvSpPr txBox="1"/>
            <p:nvPr/>
          </p:nvSpPr>
          <p:spPr>
            <a:xfrm>
              <a:off x="5987919" y="1559016"/>
              <a:ext cx="292068" cy="1015663"/>
            </a:xfrm>
            <a:prstGeom prst="rect">
              <a:avLst/>
            </a:prstGeom>
            <a:noFill/>
          </p:spPr>
          <p:txBody>
            <a:bodyPr wrap="square" rtlCol="0">
              <a:spAutoFit/>
            </a:bodyPr>
            <a:lstStyle/>
            <a:p>
              <a:r>
                <a:rPr lang="en-US" sz="6000" dirty="0"/>
                <a:t>?</a:t>
              </a:r>
            </a:p>
          </p:txBody>
        </p:sp>
      </p:grpSp>
      <p:sp>
        <p:nvSpPr>
          <p:cNvPr id="49" name="Rectangle 48">
            <a:extLst>
              <a:ext uri="{FF2B5EF4-FFF2-40B4-BE49-F238E27FC236}">
                <a16:creationId xmlns:a16="http://schemas.microsoft.com/office/drawing/2014/main" id="{EA859F91-46C3-4BF6-870F-AD3F3E4B55A9}"/>
              </a:ext>
            </a:extLst>
          </p:cNvPr>
          <p:cNvSpPr/>
          <p:nvPr/>
        </p:nvSpPr>
        <p:spPr>
          <a:xfrm>
            <a:off x="3261749" y="4409341"/>
            <a:ext cx="6096000" cy="923330"/>
          </a:xfrm>
          <a:prstGeom prst="rect">
            <a:avLst/>
          </a:prstGeom>
          <a:solidFill>
            <a:schemeClr val="tx1"/>
          </a:solidFill>
          <a:ln>
            <a:solidFill>
              <a:schemeClr val="accent2"/>
            </a:solidFill>
          </a:ln>
        </p:spPr>
        <p:txBody>
          <a:bodyPr wrap="square">
            <a:spAutoFit/>
          </a:bodyPr>
          <a:lstStyle/>
          <a:p>
            <a:r>
              <a:rPr lang="en-US" dirty="0">
                <a:solidFill>
                  <a:srgbClr val="9CDCFE"/>
                </a:solidFill>
                <a:latin typeface="Consolas" panose="020B0609020204030204" pitchFamily="49" charset="0"/>
              </a:rPr>
              <a:t>The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value</a:t>
            </a:r>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of</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is</a:t>
            </a:r>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undefined</a:t>
            </a:r>
            <a:endParaRPr lang="en-US" dirty="0">
              <a:solidFill>
                <a:srgbClr val="D4D4D4"/>
              </a:solidFill>
              <a:latin typeface="Consolas" panose="020B0609020204030204" pitchFamily="49" charset="0"/>
            </a:endParaRPr>
          </a:p>
          <a:p>
            <a:r>
              <a:rPr lang="en-US" dirty="0">
                <a:solidFill>
                  <a:srgbClr val="9CDCFE"/>
                </a:solidFill>
                <a:latin typeface="Consolas" panose="020B0609020204030204" pitchFamily="49" charset="0"/>
              </a:rPr>
              <a:t>The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value</a:t>
            </a:r>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of</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is</a:t>
            </a:r>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undefined</a:t>
            </a:r>
            <a:endParaRPr lang="en-US" dirty="0">
              <a:solidFill>
                <a:srgbClr val="D4D4D4"/>
              </a:solidFill>
              <a:latin typeface="Consolas" panose="020B0609020204030204" pitchFamily="49" charset="0"/>
            </a:endParaRPr>
          </a:p>
          <a:p>
            <a:r>
              <a:rPr lang="en-US" dirty="0">
                <a:solidFill>
                  <a:srgbClr val="9CDCFE"/>
                </a:solidFill>
                <a:latin typeface="Consolas" panose="020B0609020204030204" pitchFamily="49" charset="0"/>
              </a:rPr>
              <a:t>The</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value</a:t>
            </a:r>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of</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is</a:t>
            </a:r>
            <a:r>
              <a:rPr lang="en-US" dirty="0">
                <a:solidFill>
                  <a:srgbClr val="D4D4D4"/>
                </a:solidFill>
                <a:latin typeface="Consolas" panose="020B0609020204030204" pitchFamily="49" charset="0"/>
              </a:rPr>
              <a:t> </a:t>
            </a:r>
            <a:r>
              <a:rPr lang="en-US" dirty="0">
                <a:solidFill>
                  <a:srgbClr val="B5CEA8"/>
                </a:solidFill>
                <a:latin typeface="Consolas" panose="020B0609020204030204" pitchFamily="49" charset="0"/>
              </a:rPr>
              <a:t>14</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53306091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500" fill="hold"/>
                                        <p:tgtEl>
                                          <p:spTgt spid="49"/>
                                        </p:tgtEl>
                                        <p:attrNameLst>
                                          <p:attrName>ppt_w</p:attrName>
                                        </p:attrNameLst>
                                      </p:cBhvr>
                                      <p:tavLst>
                                        <p:tav tm="0">
                                          <p:val>
                                            <p:fltVal val="0"/>
                                          </p:val>
                                        </p:tav>
                                        <p:tav tm="100000">
                                          <p:val>
                                            <p:strVal val="#ppt_w"/>
                                          </p:val>
                                        </p:tav>
                                      </p:tavLst>
                                    </p:anim>
                                    <p:anim calcmode="lin" valueType="num">
                                      <p:cBhvr>
                                        <p:cTn id="8" dur="500" fill="hold"/>
                                        <p:tgtEl>
                                          <p:spTgt spid="49"/>
                                        </p:tgtEl>
                                        <p:attrNameLst>
                                          <p:attrName>ppt_h</p:attrName>
                                        </p:attrNameLst>
                                      </p:cBhvr>
                                      <p:tavLst>
                                        <p:tav tm="0">
                                          <p:val>
                                            <p:fltVal val="0"/>
                                          </p:val>
                                        </p:tav>
                                        <p:tav tm="100000">
                                          <p:val>
                                            <p:strVal val="#ppt_h"/>
                                          </p:val>
                                        </p:tav>
                                      </p:tavLst>
                                    </p:anim>
                                    <p:animEffect transition="in" filter="fade">
                                      <p:cBhvr>
                                        <p:cTn id="9"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sp>
        <p:nvSpPr>
          <p:cNvPr id="50" name="Rectangle 49">
            <a:extLst>
              <a:ext uri="{FF2B5EF4-FFF2-40B4-BE49-F238E27FC236}">
                <a16:creationId xmlns:a16="http://schemas.microsoft.com/office/drawing/2014/main" id="{C7C2CC90-BE0D-4634-BE0A-A748EB8B30D6}"/>
              </a:ext>
            </a:extLst>
          </p:cNvPr>
          <p:cNvSpPr/>
          <p:nvPr/>
        </p:nvSpPr>
        <p:spPr>
          <a:xfrm>
            <a:off x="3127368" y="1057424"/>
            <a:ext cx="2903455" cy="2492990"/>
          </a:xfrm>
          <a:prstGeom prst="rect">
            <a:avLst/>
          </a:prstGeom>
          <a:solidFill>
            <a:schemeClr val="tx1"/>
          </a:solidFill>
        </p:spPr>
        <p:txBody>
          <a:bodyPr wrap="square">
            <a:spAutoFit/>
          </a:bodyPr>
          <a:lstStyle/>
          <a:p>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 () {</a:t>
            </a:r>
          </a:p>
          <a:p>
            <a:pPr lvl="1"/>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hello</a:t>
            </a:r>
            <a:r>
              <a:rPr lang="en-US" sz="1200" dirty="0">
                <a:solidFill>
                  <a:srgbClr val="D4D4D4"/>
                </a:solidFill>
                <a:latin typeface="Consolas" panose="020B0609020204030204" pitchFamily="49" charset="0"/>
              </a:rPr>
              <a:t> () {</a:t>
            </a:r>
          </a:p>
          <a:p>
            <a:pPr lvl="1"/>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'Hello!’</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pPr lvl="1"/>
            <a:endParaRPr lang="en-US" sz="1200" dirty="0">
              <a:solidFill>
                <a:srgbClr val="D4D4D4"/>
              </a:solidFill>
              <a:latin typeface="Consolas" panose="020B0609020204030204" pitchFamily="49" charset="0"/>
            </a:endParaRPr>
          </a:p>
          <a:p>
            <a:pPr lvl="1"/>
            <a:r>
              <a:rPr lang="en-US" sz="1200" dirty="0">
                <a:solidFill>
                  <a:srgbClr val="DCDCAA"/>
                </a:solidFill>
                <a:latin typeface="Consolas" panose="020B0609020204030204" pitchFamily="49" charset="0"/>
              </a:rPr>
              <a:t>hello</a:t>
            </a:r>
            <a:r>
              <a:rPr lang="en-US" sz="1200" dirty="0">
                <a:solidFill>
                  <a:srgbClr val="D4D4D4"/>
                </a:solidFill>
                <a:latin typeface="Consolas" panose="020B0609020204030204" pitchFamily="49" charset="0"/>
              </a:rPr>
              <a:t>()</a:t>
            </a:r>
          </a:p>
          <a:p>
            <a:pPr lvl="1"/>
            <a:endParaRPr lang="en-US" sz="1200" dirty="0">
              <a:solidFill>
                <a:srgbClr val="D4D4D4"/>
              </a:solidFill>
              <a:latin typeface="Consolas" panose="020B0609020204030204" pitchFamily="49" charset="0"/>
            </a:endParaRPr>
          </a:p>
          <a:p>
            <a:pPr lvl="1"/>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hello</a:t>
            </a:r>
            <a:r>
              <a:rPr lang="en-US" sz="1200" dirty="0">
                <a:solidFill>
                  <a:srgbClr val="D4D4D4"/>
                </a:solidFill>
                <a:latin typeface="Consolas" panose="020B0609020204030204" pitchFamily="49" charset="0"/>
              </a:rPr>
              <a:t> () {</a:t>
            </a:r>
          </a:p>
          <a:p>
            <a:pPr lvl="1"/>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'Hey!'</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51" name="Rectangle 50">
            <a:extLst>
              <a:ext uri="{FF2B5EF4-FFF2-40B4-BE49-F238E27FC236}">
                <a16:creationId xmlns:a16="http://schemas.microsoft.com/office/drawing/2014/main" id="{629CEC5D-11DD-483E-BF18-D0BA2BF4238D}"/>
              </a:ext>
            </a:extLst>
          </p:cNvPr>
          <p:cNvSpPr/>
          <p:nvPr/>
        </p:nvSpPr>
        <p:spPr>
          <a:xfrm>
            <a:off x="6222502" y="1057423"/>
            <a:ext cx="3201971" cy="2492990"/>
          </a:xfrm>
          <a:prstGeom prst="rect">
            <a:avLst/>
          </a:prstGeom>
          <a:solidFill>
            <a:schemeClr val="tx1"/>
          </a:solidFill>
        </p:spPr>
        <p:txBody>
          <a:bodyPr wrap="square">
            <a:spAutoFit/>
          </a:bodyPr>
          <a:lstStyle/>
          <a:p>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 () {</a:t>
            </a:r>
          </a:p>
          <a:p>
            <a:pPr lvl="1"/>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hello</a:t>
            </a:r>
            <a:r>
              <a:rPr lang="en-US" sz="1200" dirty="0">
                <a:solidFill>
                  <a:srgbClr val="D4D4D4"/>
                </a:solidFill>
                <a:latin typeface="Consolas" panose="020B0609020204030204" pitchFamily="49" charset="0"/>
              </a:rPr>
              <a:t> () {</a:t>
            </a:r>
          </a:p>
          <a:p>
            <a:pPr lvl="1"/>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'Hello!’</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pPr lvl="1"/>
            <a:endParaRPr lang="en-US" sz="1200" dirty="0">
              <a:solidFill>
                <a:srgbClr val="D4D4D4"/>
              </a:solidFill>
              <a:latin typeface="Consolas" panose="020B0609020204030204" pitchFamily="49" charset="0"/>
            </a:endParaRPr>
          </a:p>
          <a:p>
            <a:pPr lvl="1"/>
            <a:r>
              <a:rPr lang="en-US" sz="1200" dirty="0">
                <a:solidFill>
                  <a:srgbClr val="DCDCAA"/>
                </a:solidFill>
                <a:latin typeface="Consolas" panose="020B0609020204030204" pitchFamily="49" charset="0"/>
              </a:rPr>
              <a:t>hello</a:t>
            </a:r>
            <a:r>
              <a:rPr lang="en-US" sz="1200" dirty="0">
                <a:solidFill>
                  <a:srgbClr val="D4D4D4"/>
                </a:solidFill>
                <a:latin typeface="Consolas" panose="020B0609020204030204" pitchFamily="49" charset="0"/>
              </a:rPr>
              <a:t>()</a:t>
            </a:r>
          </a:p>
          <a:p>
            <a:pPr lvl="1"/>
            <a:endParaRPr lang="en-US" sz="1200" dirty="0">
              <a:solidFill>
                <a:srgbClr val="D4D4D4"/>
              </a:solidFill>
              <a:latin typeface="Consolas" panose="020B0609020204030204" pitchFamily="49" charset="0"/>
            </a:endParaRPr>
          </a:p>
          <a:p>
            <a:pPr lvl="1"/>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hello</a:t>
            </a:r>
            <a:r>
              <a:rPr lang="en-US" sz="1200" dirty="0">
                <a:solidFill>
                  <a:srgbClr val="D4D4D4"/>
                </a:solidFill>
                <a:latin typeface="Consolas" panose="020B0609020204030204" pitchFamily="49" charset="0"/>
              </a:rPr>
              <a:t> =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 {</a:t>
            </a:r>
          </a:p>
          <a:p>
            <a:pPr lvl="1"/>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'Hey!'</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87" name="Rectangle 86">
            <a:extLst>
              <a:ext uri="{FF2B5EF4-FFF2-40B4-BE49-F238E27FC236}">
                <a16:creationId xmlns:a16="http://schemas.microsoft.com/office/drawing/2014/main" id="{2CE08579-B027-4FF0-9601-E6969AE4AA96}"/>
              </a:ext>
            </a:extLst>
          </p:cNvPr>
          <p:cNvSpPr/>
          <p:nvPr/>
        </p:nvSpPr>
        <p:spPr>
          <a:xfrm>
            <a:off x="4861671" y="3887377"/>
            <a:ext cx="3013434" cy="2308324"/>
          </a:xfrm>
          <a:prstGeom prst="rect">
            <a:avLst/>
          </a:prstGeom>
          <a:solidFill>
            <a:schemeClr val="tx1"/>
          </a:solidFill>
        </p:spPr>
        <p:txBody>
          <a:bodyPr wrap="square">
            <a:spAutoFit/>
          </a:bodyPr>
          <a:lstStyle/>
          <a:p>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 =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 {</a:t>
            </a:r>
          </a:p>
          <a:p>
            <a:pPr lvl="1"/>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hello</a:t>
            </a:r>
            <a:r>
              <a:rPr lang="en-US" sz="1200" dirty="0">
                <a:solidFill>
                  <a:srgbClr val="D4D4D4"/>
                </a:solidFill>
                <a:latin typeface="Consolas" panose="020B0609020204030204" pitchFamily="49" charset="0"/>
              </a:rPr>
              <a:t> () {</a:t>
            </a:r>
          </a:p>
          <a:p>
            <a:pPr lvl="1"/>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'Hello!’</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pPr lvl="1"/>
            <a:endParaRPr lang="en-US" sz="1200" dirty="0">
              <a:solidFill>
                <a:srgbClr val="D4D4D4"/>
              </a:solidFill>
              <a:latin typeface="Consolas" panose="020B0609020204030204" pitchFamily="49" charset="0"/>
            </a:endParaRPr>
          </a:p>
          <a:p>
            <a:pPr lvl="1"/>
            <a:r>
              <a:rPr lang="en-US" sz="1200" dirty="0">
                <a:solidFill>
                  <a:srgbClr val="DCDCAA"/>
                </a:solidFill>
                <a:latin typeface="Consolas" panose="020B0609020204030204" pitchFamily="49" charset="0"/>
              </a:rPr>
              <a:t>hello</a:t>
            </a:r>
            <a:r>
              <a:rPr lang="en-US" sz="1200" dirty="0">
                <a:solidFill>
                  <a:srgbClr val="D4D4D4"/>
                </a:solidFill>
                <a:latin typeface="Consolas" panose="020B0609020204030204" pitchFamily="49" charset="0"/>
              </a:rPr>
              <a:t>()</a:t>
            </a:r>
          </a:p>
          <a:p>
            <a:pPr lvl="1"/>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hello</a:t>
            </a:r>
            <a:r>
              <a:rPr lang="en-US" sz="1200" dirty="0">
                <a:solidFill>
                  <a:srgbClr val="D4D4D4"/>
                </a:solidFill>
                <a:latin typeface="Consolas" panose="020B0609020204030204" pitchFamily="49" charset="0"/>
              </a:rPr>
              <a:t> () {</a:t>
            </a:r>
          </a:p>
          <a:p>
            <a:pPr lvl="1"/>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'Hey!'</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28258219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sp>
        <p:nvSpPr>
          <p:cNvPr id="93" name="Rectangle 92">
            <a:extLst>
              <a:ext uri="{FF2B5EF4-FFF2-40B4-BE49-F238E27FC236}">
                <a16:creationId xmlns:a16="http://schemas.microsoft.com/office/drawing/2014/main" id="{D196FE3B-BB6A-4FDC-AE50-330E0CD3CF7D}"/>
              </a:ext>
            </a:extLst>
          </p:cNvPr>
          <p:cNvSpPr/>
          <p:nvPr/>
        </p:nvSpPr>
        <p:spPr>
          <a:xfrm>
            <a:off x="3239625" y="1230376"/>
            <a:ext cx="1957587" cy="646331"/>
          </a:xfrm>
          <a:prstGeom prst="rect">
            <a:avLst/>
          </a:prstGeom>
          <a:solidFill>
            <a:schemeClr val="tx1"/>
          </a:solidFill>
          <a:ln>
            <a:solidFill>
              <a:schemeClr val="accent2"/>
            </a:solidFill>
          </a:ln>
        </p:spPr>
        <p:txBody>
          <a:bodyPr wrap="square">
            <a:spAutoFit/>
          </a:bodyPr>
          <a:lstStyle/>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x</a:t>
            </a:r>
            <a:r>
              <a:rPr lang="en-US" dirty="0">
                <a:solidFill>
                  <a:srgbClr val="D4D4D4"/>
                </a:solidFill>
                <a:latin typeface="Consolas" panose="020B0609020204030204" pitchFamily="49" charset="0"/>
              </a:rPr>
              <a:t>)</a:t>
            </a:r>
          </a:p>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x</a:t>
            </a:r>
            <a:endParaRPr lang="en-US" b="0" dirty="0">
              <a:solidFill>
                <a:srgbClr val="D4D4D4"/>
              </a:solidFill>
              <a:effectLst/>
              <a:latin typeface="Consolas" panose="020B0609020204030204" pitchFamily="49" charset="0"/>
            </a:endParaRPr>
          </a:p>
        </p:txBody>
      </p:sp>
      <p:sp>
        <p:nvSpPr>
          <p:cNvPr id="94" name="Rectangle 93">
            <a:extLst>
              <a:ext uri="{FF2B5EF4-FFF2-40B4-BE49-F238E27FC236}">
                <a16:creationId xmlns:a16="http://schemas.microsoft.com/office/drawing/2014/main" id="{D91DDDCB-1C2B-4ED0-B6BD-F1DA772A694B}"/>
              </a:ext>
            </a:extLst>
          </p:cNvPr>
          <p:cNvSpPr/>
          <p:nvPr/>
        </p:nvSpPr>
        <p:spPr>
          <a:xfrm>
            <a:off x="3239625" y="2080911"/>
            <a:ext cx="3478491" cy="1477328"/>
          </a:xfrm>
          <a:prstGeom prst="rect">
            <a:avLst/>
          </a:prstGeom>
          <a:solidFill>
            <a:schemeClr val="tx1"/>
          </a:solidFill>
          <a:ln>
            <a:solidFill>
              <a:schemeClr val="accent2"/>
            </a:solidFill>
          </a:ln>
        </p:spPr>
        <p:txBody>
          <a:bodyPr wrap="square">
            <a:spAutoFit/>
          </a:bodyPr>
          <a:lstStyle/>
          <a:p>
            <a:r>
              <a:rPr lang="en-US" dirty="0" err="1">
                <a:solidFill>
                  <a:srgbClr val="DCDCAA"/>
                </a:solidFill>
                <a:latin typeface="Consolas" panose="020B0609020204030204" pitchFamily="49" charset="0"/>
              </a:rPr>
              <a:t>sayHello</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err="1">
                <a:solidFill>
                  <a:srgbClr val="DCDCAA"/>
                </a:solidFill>
                <a:latin typeface="Consolas" panose="020B0609020204030204" pitchFamily="49" charset="0"/>
              </a:rPr>
              <a:t>sayHello</a:t>
            </a:r>
            <a:r>
              <a:rPr lang="en-US" dirty="0">
                <a:solidFill>
                  <a:srgbClr val="D4D4D4"/>
                </a:solidFill>
                <a:latin typeface="Consolas" panose="020B0609020204030204" pitchFamily="49" charset="0"/>
              </a:rPr>
              <a:t> () {</a:t>
            </a:r>
          </a:p>
          <a:p>
            <a:r>
              <a:rPr lang="en-US" dirty="0">
                <a:solidFill>
                  <a:srgbClr val="4EC9B0"/>
                </a:solidFill>
                <a:latin typeface="Consolas" panose="020B0609020204030204" pitchFamily="49" charset="0"/>
              </a:rPr>
              <a:t>  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'Hello!'</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95" name="TextBox 94">
            <a:extLst>
              <a:ext uri="{FF2B5EF4-FFF2-40B4-BE49-F238E27FC236}">
                <a16:creationId xmlns:a16="http://schemas.microsoft.com/office/drawing/2014/main" id="{109C0D21-AD0A-4DF5-BBA7-7B0D1A0D27C5}"/>
              </a:ext>
            </a:extLst>
          </p:cNvPr>
          <p:cNvSpPr txBox="1"/>
          <p:nvPr/>
        </p:nvSpPr>
        <p:spPr>
          <a:xfrm>
            <a:off x="5558619" y="1334394"/>
            <a:ext cx="3134191" cy="369332"/>
          </a:xfrm>
          <a:prstGeom prst="rect">
            <a:avLst/>
          </a:prstGeom>
          <a:noFill/>
        </p:spPr>
        <p:txBody>
          <a:bodyPr wrap="none" rtlCol="0">
            <a:spAutoFit/>
          </a:bodyPr>
          <a:lstStyle/>
          <a:p>
            <a:r>
              <a:rPr lang="en-US" dirty="0"/>
              <a:t>x is available before declaration</a:t>
            </a:r>
          </a:p>
        </p:txBody>
      </p:sp>
      <p:grpSp>
        <p:nvGrpSpPr>
          <p:cNvPr id="96" name="Group 95">
            <a:extLst>
              <a:ext uri="{FF2B5EF4-FFF2-40B4-BE49-F238E27FC236}">
                <a16:creationId xmlns:a16="http://schemas.microsoft.com/office/drawing/2014/main" id="{3F2FDCA1-20DE-42E6-A03D-DBFCBF78D17F}"/>
              </a:ext>
            </a:extLst>
          </p:cNvPr>
          <p:cNvGrpSpPr/>
          <p:nvPr/>
        </p:nvGrpSpPr>
        <p:grpSpPr>
          <a:xfrm>
            <a:off x="3145357" y="3658686"/>
            <a:ext cx="5175316" cy="1323439"/>
            <a:chOff x="5627802" y="2772993"/>
            <a:chExt cx="5175316" cy="1323439"/>
          </a:xfrm>
        </p:grpSpPr>
        <p:sp>
          <p:nvSpPr>
            <p:cNvPr id="97" name="TextBox 96">
              <a:extLst>
                <a:ext uri="{FF2B5EF4-FFF2-40B4-BE49-F238E27FC236}">
                  <a16:creationId xmlns:a16="http://schemas.microsoft.com/office/drawing/2014/main" id="{9C0C6040-171A-47B7-A368-2338634A94EA}"/>
                </a:ext>
              </a:extLst>
            </p:cNvPr>
            <p:cNvSpPr txBox="1"/>
            <p:nvPr/>
          </p:nvSpPr>
          <p:spPr>
            <a:xfrm>
              <a:off x="5627802" y="2772993"/>
              <a:ext cx="4155818" cy="369332"/>
            </a:xfrm>
            <a:prstGeom prst="rect">
              <a:avLst/>
            </a:prstGeom>
            <a:noFill/>
          </p:spPr>
          <p:txBody>
            <a:bodyPr wrap="none" rtlCol="0">
              <a:spAutoFit/>
            </a:bodyPr>
            <a:lstStyle/>
            <a:p>
              <a:r>
                <a:rPr lang="en-US" dirty="0"/>
                <a:t>Same logic applies to function declaration </a:t>
              </a:r>
            </a:p>
          </p:txBody>
        </p:sp>
        <p:sp>
          <p:nvSpPr>
            <p:cNvPr id="98" name="Rectangle 4">
              <a:extLst>
                <a:ext uri="{FF2B5EF4-FFF2-40B4-BE49-F238E27FC236}">
                  <a16:creationId xmlns:a16="http://schemas.microsoft.com/office/drawing/2014/main" id="{6F74BE3B-2485-4465-871D-FE84783ED14F}"/>
                </a:ext>
              </a:extLst>
            </p:cNvPr>
            <p:cNvSpPr>
              <a:spLocks noChangeArrowheads="1"/>
            </p:cNvSpPr>
            <p:nvPr/>
          </p:nvSpPr>
          <p:spPr bwMode="auto">
            <a:xfrm>
              <a:off x="5627802" y="3142325"/>
              <a:ext cx="5175316"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mj-lt"/>
                  <a:ea typeface="Calibri" panose="020F0502020204030204" pitchFamily="34" charset="0"/>
                  <a:cs typeface="Arial" panose="020B0604020202020204" pitchFamily="34" charset="0"/>
                </a:rPr>
                <a:t>The JavaScript engine recognized a </a:t>
              </a:r>
              <a:r>
                <a:rPr kumimoji="0" lang="en-US" altLang="en-US" sz="1400" b="0" i="1" u="none" strike="noStrike" cap="none" normalizeH="0" baseline="0" dirty="0">
                  <a:ln>
                    <a:noFill/>
                  </a:ln>
                  <a:solidFill>
                    <a:schemeClr val="tx1"/>
                  </a:solidFill>
                  <a:effectLst/>
                  <a:latin typeface="+mj-lt"/>
                  <a:ea typeface="Calibri" panose="020F0502020204030204" pitchFamily="34" charset="0"/>
                  <a:cs typeface="Arial" panose="020B0604020202020204" pitchFamily="34" charset="0"/>
                </a:rPr>
                <a:t>function declaration</a:t>
              </a:r>
              <a:r>
                <a:rPr kumimoji="0" lang="en-US" altLang="en-US" sz="1400" b="0" i="0" u="none" strike="noStrike" cap="none" normalizeH="0" baseline="0" dirty="0">
                  <a:ln>
                    <a:noFill/>
                  </a:ln>
                  <a:solidFill>
                    <a:schemeClr val="tx1"/>
                  </a:solidFill>
                  <a:effectLst/>
                  <a:latin typeface="+mj-lt"/>
                  <a:ea typeface="Calibri" panose="020F0502020204030204" pitchFamily="34" charset="0"/>
                  <a:cs typeface="Arial" panose="020B0604020202020204" pitchFamily="34" charset="0"/>
                </a:rPr>
                <a:t> by the function</a:t>
              </a:r>
              <a:r>
                <a:rPr kumimoji="0" lang="en-US" altLang="en-US" sz="1400" b="0" i="0" u="none" strike="noStrike" cap="none" normalizeH="0" baseline="0" dirty="0">
                  <a:ln>
                    <a:noFill/>
                  </a:ln>
                  <a:solidFill>
                    <a:schemeClr val="tx1"/>
                  </a:solidFill>
                  <a:effectLst/>
                  <a:latin typeface="+mj-lt"/>
                  <a:ea typeface="Calibri" panose="020F0502020204030204" pitchFamily="34" charset="0"/>
                  <a:cs typeface="Times New Roman" panose="02020603050405020304" pitchFamily="18" charset="0"/>
                </a:rPr>
                <a:t> keyword and hoisted it — in other words, the JavaScript engine made the function available by putting it into the memory, before moving on.</a:t>
              </a:r>
              <a:endParaRPr kumimoji="0" lang="en-US" altLang="en-US" sz="1400" b="0" i="0" u="none" strike="noStrike" cap="none" normalizeH="0" baseline="0" dirty="0">
                <a:ln>
                  <a:noFill/>
                </a:ln>
                <a:solidFill>
                  <a:schemeClr val="tx1"/>
                </a:solidFill>
                <a:effectLst/>
                <a:latin typeface="+mj-lt"/>
              </a:endParaRPr>
            </a:p>
          </p:txBody>
        </p:sp>
      </p:grpSp>
    </p:spTree>
    <p:extLst>
      <p:ext uri="{BB962C8B-B14F-4D97-AF65-F5344CB8AC3E}">
        <p14:creationId xmlns:p14="http://schemas.microsoft.com/office/powerpoint/2010/main" val="324133316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3"/>
                                        </p:tgtEl>
                                        <p:attrNameLst>
                                          <p:attrName>style.visibility</p:attrName>
                                        </p:attrNameLst>
                                      </p:cBhvr>
                                      <p:to>
                                        <p:strVal val="visible"/>
                                      </p:to>
                                    </p:set>
                                    <p:anim calcmode="lin" valueType="num">
                                      <p:cBhvr>
                                        <p:cTn id="7" dur="250" fill="hold"/>
                                        <p:tgtEl>
                                          <p:spTgt spid="93"/>
                                        </p:tgtEl>
                                        <p:attrNameLst>
                                          <p:attrName>ppt_w</p:attrName>
                                        </p:attrNameLst>
                                      </p:cBhvr>
                                      <p:tavLst>
                                        <p:tav tm="0">
                                          <p:val>
                                            <p:fltVal val="0"/>
                                          </p:val>
                                        </p:tav>
                                        <p:tav tm="100000">
                                          <p:val>
                                            <p:strVal val="#ppt_w"/>
                                          </p:val>
                                        </p:tav>
                                      </p:tavLst>
                                    </p:anim>
                                    <p:anim calcmode="lin" valueType="num">
                                      <p:cBhvr>
                                        <p:cTn id="8" dur="250" fill="hold"/>
                                        <p:tgtEl>
                                          <p:spTgt spid="93"/>
                                        </p:tgtEl>
                                        <p:attrNameLst>
                                          <p:attrName>ppt_h</p:attrName>
                                        </p:attrNameLst>
                                      </p:cBhvr>
                                      <p:tavLst>
                                        <p:tav tm="0">
                                          <p:val>
                                            <p:fltVal val="0"/>
                                          </p:val>
                                        </p:tav>
                                        <p:tav tm="100000">
                                          <p:val>
                                            <p:strVal val="#ppt_h"/>
                                          </p:val>
                                        </p:tav>
                                      </p:tavLst>
                                    </p:anim>
                                    <p:animEffect transition="in" filter="fade">
                                      <p:cBhvr>
                                        <p:cTn id="9" dur="250"/>
                                        <p:tgtEl>
                                          <p:spTgt spid="93"/>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95"/>
                                        </p:tgtEl>
                                        <p:attrNameLst>
                                          <p:attrName>style.visibility</p:attrName>
                                        </p:attrNameLst>
                                      </p:cBhvr>
                                      <p:to>
                                        <p:strVal val="visible"/>
                                      </p:to>
                                    </p:set>
                                    <p:anim calcmode="lin" valueType="num">
                                      <p:cBhvr>
                                        <p:cTn id="14" dur="250" fill="hold"/>
                                        <p:tgtEl>
                                          <p:spTgt spid="95"/>
                                        </p:tgtEl>
                                        <p:attrNameLst>
                                          <p:attrName>ppt_w</p:attrName>
                                        </p:attrNameLst>
                                      </p:cBhvr>
                                      <p:tavLst>
                                        <p:tav tm="0">
                                          <p:val>
                                            <p:fltVal val="0"/>
                                          </p:val>
                                        </p:tav>
                                        <p:tav tm="100000">
                                          <p:val>
                                            <p:strVal val="#ppt_w"/>
                                          </p:val>
                                        </p:tav>
                                      </p:tavLst>
                                    </p:anim>
                                    <p:anim calcmode="lin" valueType="num">
                                      <p:cBhvr>
                                        <p:cTn id="15" dur="250" fill="hold"/>
                                        <p:tgtEl>
                                          <p:spTgt spid="95"/>
                                        </p:tgtEl>
                                        <p:attrNameLst>
                                          <p:attrName>ppt_h</p:attrName>
                                        </p:attrNameLst>
                                      </p:cBhvr>
                                      <p:tavLst>
                                        <p:tav tm="0">
                                          <p:val>
                                            <p:fltVal val="0"/>
                                          </p:val>
                                        </p:tav>
                                        <p:tav tm="100000">
                                          <p:val>
                                            <p:strVal val="#ppt_h"/>
                                          </p:val>
                                        </p:tav>
                                      </p:tavLst>
                                    </p:anim>
                                    <p:animEffect transition="in" filter="fade">
                                      <p:cBhvr>
                                        <p:cTn id="16" dur="250"/>
                                        <p:tgtEl>
                                          <p:spTgt spid="95"/>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94"/>
                                        </p:tgtEl>
                                        <p:attrNameLst>
                                          <p:attrName>style.visibility</p:attrName>
                                        </p:attrNameLst>
                                      </p:cBhvr>
                                      <p:to>
                                        <p:strVal val="visible"/>
                                      </p:to>
                                    </p:set>
                                    <p:anim calcmode="lin" valueType="num">
                                      <p:cBhvr>
                                        <p:cTn id="21" dur="250" fill="hold"/>
                                        <p:tgtEl>
                                          <p:spTgt spid="94"/>
                                        </p:tgtEl>
                                        <p:attrNameLst>
                                          <p:attrName>ppt_w</p:attrName>
                                        </p:attrNameLst>
                                      </p:cBhvr>
                                      <p:tavLst>
                                        <p:tav tm="0">
                                          <p:val>
                                            <p:fltVal val="0"/>
                                          </p:val>
                                        </p:tav>
                                        <p:tav tm="100000">
                                          <p:val>
                                            <p:strVal val="#ppt_w"/>
                                          </p:val>
                                        </p:tav>
                                      </p:tavLst>
                                    </p:anim>
                                    <p:anim calcmode="lin" valueType="num">
                                      <p:cBhvr>
                                        <p:cTn id="22" dur="250" fill="hold"/>
                                        <p:tgtEl>
                                          <p:spTgt spid="94"/>
                                        </p:tgtEl>
                                        <p:attrNameLst>
                                          <p:attrName>ppt_h</p:attrName>
                                        </p:attrNameLst>
                                      </p:cBhvr>
                                      <p:tavLst>
                                        <p:tav tm="0">
                                          <p:val>
                                            <p:fltVal val="0"/>
                                          </p:val>
                                        </p:tav>
                                        <p:tav tm="100000">
                                          <p:val>
                                            <p:strVal val="#ppt_h"/>
                                          </p:val>
                                        </p:tav>
                                      </p:tavLst>
                                    </p:anim>
                                    <p:animEffect transition="in" filter="fade">
                                      <p:cBhvr>
                                        <p:cTn id="23" dur="250"/>
                                        <p:tgtEl>
                                          <p:spTgt spid="94"/>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96"/>
                                        </p:tgtEl>
                                        <p:attrNameLst>
                                          <p:attrName>style.visibility</p:attrName>
                                        </p:attrNameLst>
                                      </p:cBhvr>
                                      <p:to>
                                        <p:strVal val="visible"/>
                                      </p:to>
                                    </p:set>
                                    <p:anim calcmode="lin" valueType="num">
                                      <p:cBhvr>
                                        <p:cTn id="28" dur="250" fill="hold"/>
                                        <p:tgtEl>
                                          <p:spTgt spid="96"/>
                                        </p:tgtEl>
                                        <p:attrNameLst>
                                          <p:attrName>ppt_w</p:attrName>
                                        </p:attrNameLst>
                                      </p:cBhvr>
                                      <p:tavLst>
                                        <p:tav tm="0">
                                          <p:val>
                                            <p:fltVal val="0"/>
                                          </p:val>
                                        </p:tav>
                                        <p:tav tm="100000">
                                          <p:val>
                                            <p:strVal val="#ppt_w"/>
                                          </p:val>
                                        </p:tav>
                                      </p:tavLst>
                                    </p:anim>
                                    <p:anim calcmode="lin" valueType="num">
                                      <p:cBhvr>
                                        <p:cTn id="29" dur="250" fill="hold"/>
                                        <p:tgtEl>
                                          <p:spTgt spid="96"/>
                                        </p:tgtEl>
                                        <p:attrNameLst>
                                          <p:attrName>ppt_h</p:attrName>
                                        </p:attrNameLst>
                                      </p:cBhvr>
                                      <p:tavLst>
                                        <p:tav tm="0">
                                          <p:val>
                                            <p:fltVal val="0"/>
                                          </p:val>
                                        </p:tav>
                                        <p:tav tm="100000">
                                          <p:val>
                                            <p:strVal val="#ppt_h"/>
                                          </p:val>
                                        </p:tav>
                                      </p:tavLst>
                                    </p:anim>
                                    <p:animEffect transition="in" filter="fade">
                                      <p:cBhvr>
                                        <p:cTn id="30" dur="25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animBg="1"/>
      <p:bldP spid="94" grpId="0" animBg="1"/>
      <p:bldP spid="9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sp>
        <p:nvSpPr>
          <p:cNvPr id="98" name="Rectangle 97">
            <a:extLst>
              <a:ext uri="{FF2B5EF4-FFF2-40B4-BE49-F238E27FC236}">
                <a16:creationId xmlns:a16="http://schemas.microsoft.com/office/drawing/2014/main" id="{93FBFDB7-BB5C-4F9A-B1E5-ECEF2DC0FDA5}"/>
              </a:ext>
            </a:extLst>
          </p:cNvPr>
          <p:cNvSpPr/>
          <p:nvPr/>
        </p:nvSpPr>
        <p:spPr>
          <a:xfrm>
            <a:off x="3207939" y="1033111"/>
            <a:ext cx="3996965" cy="1477328"/>
          </a:xfrm>
          <a:prstGeom prst="rect">
            <a:avLst/>
          </a:prstGeom>
          <a:solidFill>
            <a:schemeClr val="tx1"/>
          </a:solidFill>
        </p:spPr>
        <p:txBody>
          <a:bodyPr wrap="square">
            <a:spAutoFit/>
          </a:bodyPr>
          <a:lstStyle/>
          <a:p>
            <a:r>
              <a:rPr lang="en-US" dirty="0" err="1">
                <a:solidFill>
                  <a:srgbClr val="DCDCAA"/>
                </a:solidFill>
                <a:latin typeface="Consolas" panose="020B0609020204030204" pitchFamily="49" charset="0"/>
              </a:rPr>
              <a:t>sayHello</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err="1">
                <a:solidFill>
                  <a:srgbClr val="DCDCAA"/>
                </a:solidFill>
                <a:latin typeface="Consolas" panose="020B0609020204030204" pitchFamily="49" charset="0"/>
              </a:rPr>
              <a:t>sayHello</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 {</a:t>
            </a:r>
          </a:p>
          <a:p>
            <a:r>
              <a:rPr lang="en-US" dirty="0">
                <a:solidFill>
                  <a:srgbClr val="4EC9B0"/>
                </a:solidFill>
                <a:latin typeface="Consolas" panose="020B0609020204030204" pitchFamily="49" charset="0"/>
              </a:rPr>
              <a:t>  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'Hello!'</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99" name="Rectangle 98">
            <a:extLst>
              <a:ext uri="{FF2B5EF4-FFF2-40B4-BE49-F238E27FC236}">
                <a16:creationId xmlns:a16="http://schemas.microsoft.com/office/drawing/2014/main" id="{2744E9CD-1170-4786-8E26-6F8C48D3B7B4}"/>
              </a:ext>
            </a:extLst>
          </p:cNvPr>
          <p:cNvSpPr/>
          <p:nvPr/>
        </p:nvSpPr>
        <p:spPr>
          <a:xfrm>
            <a:off x="3141689" y="2590233"/>
            <a:ext cx="3625480" cy="369332"/>
          </a:xfrm>
          <a:prstGeom prst="rect">
            <a:avLst/>
          </a:prstGeom>
        </p:spPr>
        <p:txBody>
          <a:bodyPr wrap="none">
            <a:spAutoFit/>
          </a:bodyPr>
          <a:lstStyle/>
          <a:p>
            <a:r>
              <a:rPr lang="en-US" dirty="0" err="1">
                <a:solidFill>
                  <a:srgbClr val="F48771"/>
                </a:solidFill>
                <a:latin typeface="Monaco"/>
              </a:rPr>
              <a:t>TypeError</a:t>
            </a:r>
            <a:r>
              <a:rPr lang="en-US" dirty="0">
                <a:solidFill>
                  <a:srgbClr val="F48771"/>
                </a:solidFill>
                <a:latin typeface="Monaco"/>
              </a:rPr>
              <a:t>: </a:t>
            </a:r>
            <a:r>
              <a:rPr lang="en-US" dirty="0" err="1">
                <a:solidFill>
                  <a:srgbClr val="F48771"/>
                </a:solidFill>
                <a:latin typeface="Monaco"/>
              </a:rPr>
              <a:t>sayHello</a:t>
            </a:r>
            <a:r>
              <a:rPr lang="en-US" dirty="0">
                <a:solidFill>
                  <a:srgbClr val="F48771"/>
                </a:solidFill>
                <a:latin typeface="Monaco"/>
              </a:rPr>
              <a:t> is not a function </a:t>
            </a:r>
            <a:endParaRPr lang="en-US" dirty="0"/>
          </a:p>
        </p:txBody>
      </p:sp>
      <p:grpSp>
        <p:nvGrpSpPr>
          <p:cNvPr id="100" name="Group 99">
            <a:extLst>
              <a:ext uri="{FF2B5EF4-FFF2-40B4-BE49-F238E27FC236}">
                <a16:creationId xmlns:a16="http://schemas.microsoft.com/office/drawing/2014/main" id="{527A8ABD-8620-4F82-9A2D-34A64538DF01}"/>
              </a:ext>
            </a:extLst>
          </p:cNvPr>
          <p:cNvGrpSpPr/>
          <p:nvPr/>
        </p:nvGrpSpPr>
        <p:grpSpPr>
          <a:xfrm>
            <a:off x="3478077" y="3464505"/>
            <a:ext cx="5794310" cy="2210586"/>
            <a:chOff x="2604010" y="3280529"/>
            <a:chExt cx="5794310" cy="2210586"/>
          </a:xfrm>
        </p:grpSpPr>
        <p:grpSp>
          <p:nvGrpSpPr>
            <p:cNvPr id="101" name="Group 100">
              <a:extLst>
                <a:ext uri="{FF2B5EF4-FFF2-40B4-BE49-F238E27FC236}">
                  <a16:creationId xmlns:a16="http://schemas.microsoft.com/office/drawing/2014/main" id="{5007A2C9-F5E2-446D-A541-A2186241C154}"/>
                </a:ext>
              </a:extLst>
            </p:cNvPr>
            <p:cNvGrpSpPr/>
            <p:nvPr/>
          </p:nvGrpSpPr>
          <p:grpSpPr>
            <a:xfrm>
              <a:off x="2604010" y="3280529"/>
              <a:ext cx="5794310" cy="2210586"/>
              <a:chOff x="2604010" y="3280529"/>
              <a:chExt cx="5794310" cy="2210586"/>
            </a:xfrm>
          </p:grpSpPr>
          <p:grpSp>
            <p:nvGrpSpPr>
              <p:cNvPr id="103" name="Group 102">
                <a:extLst>
                  <a:ext uri="{FF2B5EF4-FFF2-40B4-BE49-F238E27FC236}">
                    <a16:creationId xmlns:a16="http://schemas.microsoft.com/office/drawing/2014/main" id="{C55D4752-2867-4429-B074-68AD2D5744B8}"/>
                  </a:ext>
                </a:extLst>
              </p:cNvPr>
              <p:cNvGrpSpPr/>
              <p:nvPr/>
            </p:nvGrpSpPr>
            <p:grpSpPr>
              <a:xfrm>
                <a:off x="2604010" y="3280529"/>
                <a:ext cx="5794310" cy="2210586"/>
                <a:chOff x="2604010" y="3280529"/>
                <a:chExt cx="5794310" cy="2210586"/>
              </a:xfrm>
            </p:grpSpPr>
            <p:grpSp>
              <p:nvGrpSpPr>
                <p:cNvPr id="105" name="Group 104">
                  <a:extLst>
                    <a:ext uri="{FF2B5EF4-FFF2-40B4-BE49-F238E27FC236}">
                      <a16:creationId xmlns:a16="http://schemas.microsoft.com/office/drawing/2014/main" id="{96AFBFBD-5E39-4A36-A600-FCF765F6FDCE}"/>
                    </a:ext>
                  </a:extLst>
                </p:cNvPr>
                <p:cNvGrpSpPr/>
                <p:nvPr/>
              </p:nvGrpSpPr>
              <p:grpSpPr>
                <a:xfrm>
                  <a:off x="2604010" y="3280529"/>
                  <a:ext cx="5794310" cy="2210586"/>
                  <a:chOff x="2528596" y="3905034"/>
                  <a:chExt cx="5794310" cy="1499313"/>
                </a:xfrm>
              </p:grpSpPr>
              <p:grpSp>
                <p:nvGrpSpPr>
                  <p:cNvPr id="107" name="Group 106">
                    <a:extLst>
                      <a:ext uri="{FF2B5EF4-FFF2-40B4-BE49-F238E27FC236}">
                        <a16:creationId xmlns:a16="http://schemas.microsoft.com/office/drawing/2014/main" id="{5728D1C6-7838-4D28-A230-89E6A7E82338}"/>
                      </a:ext>
                    </a:extLst>
                  </p:cNvPr>
                  <p:cNvGrpSpPr/>
                  <p:nvPr/>
                </p:nvGrpSpPr>
                <p:grpSpPr>
                  <a:xfrm>
                    <a:off x="2528596" y="3905034"/>
                    <a:ext cx="5794310" cy="1499313"/>
                    <a:chOff x="2528596" y="3905034"/>
                    <a:chExt cx="5794310" cy="1499313"/>
                  </a:xfrm>
                </p:grpSpPr>
                <p:sp>
                  <p:nvSpPr>
                    <p:cNvPr id="109" name="Rectangle: Rounded Corners 108">
                      <a:extLst>
                        <a:ext uri="{FF2B5EF4-FFF2-40B4-BE49-F238E27FC236}">
                          <a16:creationId xmlns:a16="http://schemas.microsoft.com/office/drawing/2014/main" id="{384413FB-C9BB-470F-8D95-91CB55B5A97A}"/>
                        </a:ext>
                      </a:extLst>
                    </p:cNvPr>
                    <p:cNvSpPr/>
                    <p:nvPr/>
                  </p:nvSpPr>
                  <p:spPr>
                    <a:xfrm>
                      <a:off x="2528596" y="3905034"/>
                      <a:ext cx="5794310" cy="1499313"/>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10" name="Group 109">
                      <a:extLst>
                        <a:ext uri="{FF2B5EF4-FFF2-40B4-BE49-F238E27FC236}">
                          <a16:creationId xmlns:a16="http://schemas.microsoft.com/office/drawing/2014/main" id="{C6DFD836-5E97-4F6E-A253-77082CC4A925}"/>
                        </a:ext>
                      </a:extLst>
                    </p:cNvPr>
                    <p:cNvGrpSpPr/>
                    <p:nvPr/>
                  </p:nvGrpSpPr>
                  <p:grpSpPr>
                    <a:xfrm>
                      <a:off x="2828190" y="4225829"/>
                      <a:ext cx="2435290" cy="1109742"/>
                      <a:chOff x="1380932" y="2029780"/>
                      <a:chExt cx="2435290" cy="1928818"/>
                    </a:xfrm>
                  </p:grpSpPr>
                  <p:sp>
                    <p:nvSpPr>
                      <p:cNvPr id="114" name="Rectangle: Rounded Corners 113">
                        <a:extLst>
                          <a:ext uri="{FF2B5EF4-FFF2-40B4-BE49-F238E27FC236}">
                            <a16:creationId xmlns:a16="http://schemas.microsoft.com/office/drawing/2014/main" id="{07F4C054-08AB-4CC4-BC70-0E1EA574349D}"/>
                          </a:ext>
                        </a:extLst>
                      </p:cNvPr>
                      <p:cNvSpPr/>
                      <p:nvPr/>
                    </p:nvSpPr>
                    <p:spPr>
                      <a:xfrm>
                        <a:off x="1380932" y="2029780"/>
                        <a:ext cx="2435290" cy="68542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5" name="Rectangle 114">
                        <a:extLst>
                          <a:ext uri="{FF2B5EF4-FFF2-40B4-BE49-F238E27FC236}">
                            <a16:creationId xmlns:a16="http://schemas.microsoft.com/office/drawing/2014/main" id="{9C8D93A4-AFB0-4D9A-BD62-A3DA46C38443}"/>
                          </a:ext>
                        </a:extLst>
                      </p:cNvPr>
                      <p:cNvSpPr/>
                      <p:nvPr/>
                    </p:nvSpPr>
                    <p:spPr>
                      <a:xfrm>
                        <a:off x="1380932" y="2577598"/>
                        <a:ext cx="2435290" cy="1381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TextBox 115">
                        <a:extLst>
                          <a:ext uri="{FF2B5EF4-FFF2-40B4-BE49-F238E27FC236}">
                            <a16:creationId xmlns:a16="http://schemas.microsoft.com/office/drawing/2014/main" id="{6ECB904F-1677-4843-8A62-BB37C59AAB9E}"/>
                          </a:ext>
                        </a:extLst>
                      </p:cNvPr>
                      <p:cNvSpPr txBox="1"/>
                      <p:nvPr/>
                    </p:nvSpPr>
                    <p:spPr>
                      <a:xfrm>
                        <a:off x="1550381" y="2120733"/>
                        <a:ext cx="1772408" cy="616792"/>
                      </a:xfrm>
                      <a:prstGeom prst="rect">
                        <a:avLst/>
                      </a:prstGeom>
                      <a:noFill/>
                    </p:spPr>
                    <p:txBody>
                      <a:bodyPr wrap="none" rtlCol="0">
                        <a:spAutoFit/>
                      </a:bodyPr>
                      <a:lstStyle/>
                      <a:p>
                        <a:r>
                          <a:rPr lang="en-US" sz="1400" dirty="0"/>
                          <a:t> </a:t>
                        </a:r>
                        <a:r>
                          <a:rPr lang="en-US" sz="1400" b="1" dirty="0"/>
                          <a:t>Function Declaration</a:t>
                        </a:r>
                      </a:p>
                      <a:p>
                        <a:endParaRPr lang="en-US" sz="1400" dirty="0"/>
                      </a:p>
                    </p:txBody>
                  </p:sp>
                </p:grpSp>
                <p:grpSp>
                  <p:nvGrpSpPr>
                    <p:cNvPr id="111" name="Group 110">
                      <a:extLst>
                        <a:ext uri="{FF2B5EF4-FFF2-40B4-BE49-F238E27FC236}">
                          <a16:creationId xmlns:a16="http://schemas.microsoft.com/office/drawing/2014/main" id="{95C09A21-6937-45E2-B74D-15689DFA1917}"/>
                        </a:ext>
                      </a:extLst>
                    </p:cNvPr>
                    <p:cNvGrpSpPr/>
                    <p:nvPr/>
                  </p:nvGrpSpPr>
                  <p:grpSpPr>
                    <a:xfrm>
                      <a:off x="5575548" y="4254380"/>
                      <a:ext cx="2435290" cy="1081191"/>
                      <a:chOff x="1380932" y="2029780"/>
                      <a:chExt cx="2435290" cy="1879193"/>
                    </a:xfrm>
                  </p:grpSpPr>
                  <p:sp>
                    <p:nvSpPr>
                      <p:cNvPr id="112" name="Rectangle: Rounded Corners 111">
                        <a:extLst>
                          <a:ext uri="{FF2B5EF4-FFF2-40B4-BE49-F238E27FC236}">
                            <a16:creationId xmlns:a16="http://schemas.microsoft.com/office/drawing/2014/main" id="{0185307B-43CC-4722-9D85-89A6E5E77CD7}"/>
                          </a:ext>
                        </a:extLst>
                      </p:cNvPr>
                      <p:cNvSpPr/>
                      <p:nvPr/>
                    </p:nvSpPr>
                    <p:spPr>
                      <a:xfrm>
                        <a:off x="1380932" y="2029780"/>
                        <a:ext cx="2435290" cy="68542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3" name="Rectangle 112">
                        <a:extLst>
                          <a:ext uri="{FF2B5EF4-FFF2-40B4-BE49-F238E27FC236}">
                            <a16:creationId xmlns:a16="http://schemas.microsoft.com/office/drawing/2014/main" id="{7D20BB49-1A8D-4FE5-82F4-4F028BF34504}"/>
                          </a:ext>
                        </a:extLst>
                      </p:cNvPr>
                      <p:cNvSpPr/>
                      <p:nvPr/>
                    </p:nvSpPr>
                    <p:spPr>
                      <a:xfrm>
                        <a:off x="1380932" y="2577601"/>
                        <a:ext cx="2435290" cy="13313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108" name="TextBox 107">
                    <a:extLst>
                      <a:ext uri="{FF2B5EF4-FFF2-40B4-BE49-F238E27FC236}">
                        <a16:creationId xmlns:a16="http://schemas.microsoft.com/office/drawing/2014/main" id="{10EA7C77-3B29-4D27-8076-8F21C5F3BEA9}"/>
                      </a:ext>
                    </a:extLst>
                  </p:cNvPr>
                  <p:cNvSpPr txBox="1"/>
                  <p:nvPr/>
                </p:nvSpPr>
                <p:spPr>
                  <a:xfrm>
                    <a:off x="2898060" y="3928100"/>
                    <a:ext cx="1971565" cy="369332"/>
                  </a:xfrm>
                  <a:prstGeom prst="rect">
                    <a:avLst/>
                  </a:prstGeom>
                  <a:noFill/>
                </p:spPr>
                <p:txBody>
                  <a:bodyPr wrap="none" rtlCol="0">
                    <a:spAutoFit/>
                  </a:bodyPr>
                  <a:lstStyle/>
                  <a:p>
                    <a:r>
                      <a:rPr lang="en-US" dirty="0"/>
                      <a:t>Defining a function</a:t>
                    </a:r>
                    <a:endParaRPr lang="en-US" dirty="0">
                      <a:solidFill>
                        <a:schemeClr val="tx1">
                          <a:lumMod val="95000"/>
                          <a:lumOff val="5000"/>
                        </a:schemeClr>
                      </a:solidFill>
                    </a:endParaRPr>
                  </a:p>
                </p:txBody>
              </p:sp>
            </p:grpSp>
            <p:sp>
              <p:nvSpPr>
                <p:cNvPr id="106" name="TextBox 105">
                  <a:extLst>
                    <a:ext uri="{FF2B5EF4-FFF2-40B4-BE49-F238E27FC236}">
                      <a16:creationId xmlns:a16="http://schemas.microsoft.com/office/drawing/2014/main" id="{296D03A7-FC4E-4E84-8A13-C7B960E4627B}"/>
                    </a:ext>
                  </a:extLst>
                </p:cNvPr>
                <p:cNvSpPr txBox="1"/>
                <p:nvPr/>
              </p:nvSpPr>
              <p:spPr>
                <a:xfrm>
                  <a:off x="6011834" y="3862602"/>
                  <a:ext cx="1713546" cy="523220"/>
                </a:xfrm>
                <a:prstGeom prst="rect">
                  <a:avLst/>
                </a:prstGeom>
                <a:noFill/>
              </p:spPr>
              <p:txBody>
                <a:bodyPr wrap="none" rtlCol="0">
                  <a:spAutoFit/>
                </a:bodyPr>
                <a:lstStyle/>
                <a:p>
                  <a:r>
                    <a:rPr lang="en-US" sz="1400" dirty="0"/>
                    <a:t> </a:t>
                  </a:r>
                  <a:r>
                    <a:rPr lang="en-US" sz="1400" b="1" dirty="0"/>
                    <a:t>Function Expression</a:t>
                  </a:r>
                </a:p>
                <a:p>
                  <a:endParaRPr lang="en-US" sz="1400" dirty="0"/>
                </a:p>
              </p:txBody>
            </p:sp>
          </p:grpSp>
          <p:sp>
            <p:nvSpPr>
              <p:cNvPr id="104" name="Rectangle 103">
                <a:extLst>
                  <a:ext uri="{FF2B5EF4-FFF2-40B4-BE49-F238E27FC236}">
                    <a16:creationId xmlns:a16="http://schemas.microsoft.com/office/drawing/2014/main" id="{133583DB-FA03-4D50-8848-C66B7C7940F6}"/>
                  </a:ext>
                </a:extLst>
              </p:cNvPr>
              <p:cNvSpPr/>
              <p:nvPr/>
            </p:nvSpPr>
            <p:spPr>
              <a:xfrm>
                <a:off x="2899586" y="4358426"/>
                <a:ext cx="2119340" cy="830997"/>
              </a:xfrm>
              <a:prstGeom prst="rect">
                <a:avLst/>
              </a:prstGeom>
              <a:solidFill>
                <a:schemeClr val="tx1"/>
              </a:solidFill>
            </p:spPr>
            <p:txBody>
              <a:bodyPr wrap="square">
                <a:spAutoFit/>
              </a:bodyPr>
              <a:lstStyle/>
              <a:p>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 {</a:t>
                </a:r>
              </a:p>
              <a:p>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'Hello!'</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p>
              <a:p>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grpSp>
        <p:sp>
          <p:nvSpPr>
            <p:cNvPr id="102" name="Rectangle 101">
              <a:extLst>
                <a:ext uri="{FF2B5EF4-FFF2-40B4-BE49-F238E27FC236}">
                  <a16:creationId xmlns:a16="http://schemas.microsoft.com/office/drawing/2014/main" id="{53FEFCAD-88DB-4A59-B305-8136CA6BF4F9}"/>
                </a:ext>
              </a:extLst>
            </p:cNvPr>
            <p:cNvSpPr/>
            <p:nvPr/>
          </p:nvSpPr>
          <p:spPr>
            <a:xfrm>
              <a:off x="5650962" y="4324225"/>
              <a:ext cx="2435290" cy="1015663"/>
            </a:xfrm>
            <a:prstGeom prst="rect">
              <a:avLst/>
            </a:prstGeom>
            <a:solidFill>
              <a:schemeClr val="tx1"/>
            </a:solidFill>
          </p:spPr>
          <p:txBody>
            <a:bodyPr wrap="square">
              <a:spAutoFit/>
            </a:bodyPr>
            <a:lstStyle/>
            <a:p>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 =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p>
            <a:p>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'Hello!'</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p>
            <a:p>
              <a:r>
                <a:rPr lang="en-US" sz="1200" dirty="0" err="1">
                  <a:solidFill>
                    <a:srgbClr val="DCDCAA"/>
                  </a:solidFill>
                  <a:latin typeface="Consolas" panose="020B0609020204030204" pitchFamily="49" charset="0"/>
                </a:rPr>
                <a:t>sayHello</a:t>
              </a:r>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grpSp>
    </p:spTree>
    <p:extLst>
      <p:ext uri="{BB962C8B-B14F-4D97-AF65-F5344CB8AC3E}">
        <p14:creationId xmlns:p14="http://schemas.microsoft.com/office/powerpoint/2010/main" val="271455463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8"/>
                                        </p:tgtEl>
                                        <p:attrNameLst>
                                          <p:attrName>style.visibility</p:attrName>
                                        </p:attrNameLst>
                                      </p:cBhvr>
                                      <p:to>
                                        <p:strVal val="visible"/>
                                      </p:to>
                                    </p:set>
                                    <p:anim calcmode="lin" valueType="num">
                                      <p:cBhvr>
                                        <p:cTn id="7" dur="250" fill="hold"/>
                                        <p:tgtEl>
                                          <p:spTgt spid="98"/>
                                        </p:tgtEl>
                                        <p:attrNameLst>
                                          <p:attrName>ppt_w</p:attrName>
                                        </p:attrNameLst>
                                      </p:cBhvr>
                                      <p:tavLst>
                                        <p:tav tm="0">
                                          <p:val>
                                            <p:fltVal val="0"/>
                                          </p:val>
                                        </p:tav>
                                        <p:tav tm="100000">
                                          <p:val>
                                            <p:strVal val="#ppt_w"/>
                                          </p:val>
                                        </p:tav>
                                      </p:tavLst>
                                    </p:anim>
                                    <p:anim calcmode="lin" valueType="num">
                                      <p:cBhvr>
                                        <p:cTn id="8" dur="250" fill="hold"/>
                                        <p:tgtEl>
                                          <p:spTgt spid="98"/>
                                        </p:tgtEl>
                                        <p:attrNameLst>
                                          <p:attrName>ppt_h</p:attrName>
                                        </p:attrNameLst>
                                      </p:cBhvr>
                                      <p:tavLst>
                                        <p:tav tm="0">
                                          <p:val>
                                            <p:fltVal val="0"/>
                                          </p:val>
                                        </p:tav>
                                        <p:tav tm="100000">
                                          <p:val>
                                            <p:strVal val="#ppt_h"/>
                                          </p:val>
                                        </p:tav>
                                      </p:tavLst>
                                    </p:anim>
                                    <p:animEffect transition="in" filter="fade">
                                      <p:cBhvr>
                                        <p:cTn id="9" dur="250"/>
                                        <p:tgtEl>
                                          <p:spTgt spid="9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99"/>
                                        </p:tgtEl>
                                        <p:attrNameLst>
                                          <p:attrName>style.visibility</p:attrName>
                                        </p:attrNameLst>
                                      </p:cBhvr>
                                      <p:to>
                                        <p:strVal val="visible"/>
                                      </p:to>
                                    </p:set>
                                    <p:anim calcmode="lin" valueType="num">
                                      <p:cBhvr>
                                        <p:cTn id="14" dur="250" fill="hold"/>
                                        <p:tgtEl>
                                          <p:spTgt spid="99"/>
                                        </p:tgtEl>
                                        <p:attrNameLst>
                                          <p:attrName>ppt_w</p:attrName>
                                        </p:attrNameLst>
                                      </p:cBhvr>
                                      <p:tavLst>
                                        <p:tav tm="0">
                                          <p:val>
                                            <p:fltVal val="0"/>
                                          </p:val>
                                        </p:tav>
                                        <p:tav tm="100000">
                                          <p:val>
                                            <p:strVal val="#ppt_w"/>
                                          </p:val>
                                        </p:tav>
                                      </p:tavLst>
                                    </p:anim>
                                    <p:anim calcmode="lin" valueType="num">
                                      <p:cBhvr>
                                        <p:cTn id="15" dur="250" fill="hold"/>
                                        <p:tgtEl>
                                          <p:spTgt spid="99"/>
                                        </p:tgtEl>
                                        <p:attrNameLst>
                                          <p:attrName>ppt_h</p:attrName>
                                        </p:attrNameLst>
                                      </p:cBhvr>
                                      <p:tavLst>
                                        <p:tav tm="0">
                                          <p:val>
                                            <p:fltVal val="0"/>
                                          </p:val>
                                        </p:tav>
                                        <p:tav tm="100000">
                                          <p:val>
                                            <p:strVal val="#ppt_h"/>
                                          </p:val>
                                        </p:tav>
                                      </p:tavLst>
                                    </p:anim>
                                    <p:animEffect transition="in" filter="fade">
                                      <p:cBhvr>
                                        <p:cTn id="16" dur="250"/>
                                        <p:tgtEl>
                                          <p:spTgt spid="99"/>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00"/>
                                        </p:tgtEl>
                                        <p:attrNameLst>
                                          <p:attrName>style.visibility</p:attrName>
                                        </p:attrNameLst>
                                      </p:cBhvr>
                                      <p:to>
                                        <p:strVal val="visible"/>
                                      </p:to>
                                    </p:set>
                                    <p:anim calcmode="lin" valueType="num">
                                      <p:cBhvr>
                                        <p:cTn id="21" dur="250" fill="hold"/>
                                        <p:tgtEl>
                                          <p:spTgt spid="100"/>
                                        </p:tgtEl>
                                        <p:attrNameLst>
                                          <p:attrName>ppt_w</p:attrName>
                                        </p:attrNameLst>
                                      </p:cBhvr>
                                      <p:tavLst>
                                        <p:tav tm="0">
                                          <p:val>
                                            <p:fltVal val="0"/>
                                          </p:val>
                                        </p:tav>
                                        <p:tav tm="100000">
                                          <p:val>
                                            <p:strVal val="#ppt_w"/>
                                          </p:val>
                                        </p:tav>
                                      </p:tavLst>
                                    </p:anim>
                                    <p:anim calcmode="lin" valueType="num">
                                      <p:cBhvr>
                                        <p:cTn id="22" dur="250" fill="hold"/>
                                        <p:tgtEl>
                                          <p:spTgt spid="100"/>
                                        </p:tgtEl>
                                        <p:attrNameLst>
                                          <p:attrName>ppt_h</p:attrName>
                                        </p:attrNameLst>
                                      </p:cBhvr>
                                      <p:tavLst>
                                        <p:tav tm="0">
                                          <p:val>
                                            <p:fltVal val="0"/>
                                          </p:val>
                                        </p:tav>
                                        <p:tav tm="100000">
                                          <p:val>
                                            <p:strVal val="#ppt_h"/>
                                          </p:val>
                                        </p:tav>
                                      </p:tavLst>
                                    </p:anim>
                                    <p:animEffect transition="in" filter="fade">
                                      <p:cBhvr>
                                        <p:cTn id="23" dur="25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8" grpId="0" animBg="1"/>
      <p:bldP spid="99"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sp>
        <p:nvSpPr>
          <p:cNvPr id="49" name="Rectangle 48">
            <a:extLst>
              <a:ext uri="{FF2B5EF4-FFF2-40B4-BE49-F238E27FC236}">
                <a16:creationId xmlns:a16="http://schemas.microsoft.com/office/drawing/2014/main" id="{28EC3F4C-11EF-4AE9-9D0E-511653157199}"/>
              </a:ext>
            </a:extLst>
          </p:cNvPr>
          <p:cNvSpPr/>
          <p:nvPr/>
        </p:nvSpPr>
        <p:spPr>
          <a:xfrm>
            <a:off x="3129950" y="1097621"/>
            <a:ext cx="3262024" cy="2893100"/>
          </a:xfrm>
          <a:prstGeom prst="rect">
            <a:avLst/>
          </a:prstGeom>
          <a:solidFill>
            <a:schemeClr val="tx1"/>
          </a:solidFill>
        </p:spPr>
        <p:txBody>
          <a:bodyPr wrap="square">
            <a:spAutoFit/>
          </a:bodyPr>
          <a:lstStyle/>
          <a:p>
            <a:r>
              <a:rPr lang="en-US" sz="1400" dirty="0" err="1">
                <a:solidFill>
                  <a:srgbClr val="DCDCAA"/>
                </a:solidFill>
                <a:latin typeface="Consolas" panose="020B0609020204030204" pitchFamily="49" charset="0"/>
              </a:rPr>
              <a:t>sayHello</a:t>
            </a:r>
            <a:r>
              <a:rPr lang="en-US" sz="1400" dirty="0">
                <a:solidFill>
                  <a:srgbClr val="D4D4D4"/>
                </a:solidFill>
                <a:latin typeface="Consolas" panose="020B0609020204030204" pitchFamily="49" charset="0"/>
              </a:rPr>
              <a:t>()</a:t>
            </a:r>
          </a:p>
          <a:p>
            <a:br>
              <a:rPr lang="en-US" sz="1400" dirty="0">
                <a:solidFill>
                  <a:srgbClr val="D4D4D4"/>
                </a:solidFill>
                <a:latin typeface="Consolas" panose="020B0609020204030204" pitchFamily="49" charset="0"/>
              </a:rPr>
            </a:b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a:t>
            </a:r>
            <a:r>
              <a:rPr lang="en-US" sz="1400" dirty="0" err="1">
                <a:solidFill>
                  <a:srgbClr val="DCDCAA"/>
                </a:solidFill>
                <a:latin typeface="Consolas" panose="020B0609020204030204" pitchFamily="49" charset="0"/>
              </a:rPr>
              <a:t>sayHello</a:t>
            </a:r>
            <a:r>
              <a:rPr lang="en-US" sz="1400" dirty="0">
                <a:solidFill>
                  <a:srgbClr val="D4D4D4"/>
                </a:solidFill>
                <a:latin typeface="Consolas" panose="020B0609020204030204" pitchFamily="49" charset="0"/>
              </a:rPr>
              <a:t> () {</a:t>
            </a:r>
          </a:p>
          <a:p>
            <a:pPr lvl="1"/>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DCDCAA"/>
                </a:solidFill>
                <a:latin typeface="Consolas" panose="020B0609020204030204" pitchFamily="49" charset="0"/>
              </a:rPr>
              <a:t>hello</a:t>
            </a:r>
            <a:r>
              <a:rPr lang="en-US" sz="1400" dirty="0">
                <a:solidFill>
                  <a:srgbClr val="D4D4D4"/>
                </a:solidFill>
                <a:latin typeface="Consolas" panose="020B0609020204030204" pitchFamily="49" charset="0"/>
              </a:rPr>
              <a:t> = </a:t>
            </a: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 {</a:t>
            </a:r>
          </a:p>
          <a:p>
            <a:pPr lvl="1"/>
            <a:r>
              <a:rPr lang="en-US" sz="1400" dirty="0">
                <a:solidFill>
                  <a:srgbClr val="4EC9B0"/>
                </a:solidFill>
                <a:latin typeface="Consolas" panose="020B0609020204030204" pitchFamily="49" charset="0"/>
              </a:rPr>
              <a:t> 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'Hello!’</a:t>
            </a:r>
            <a:r>
              <a:rPr lang="en-US" sz="1400" dirty="0">
                <a:solidFill>
                  <a:srgbClr val="D4D4D4"/>
                </a:solidFill>
                <a:latin typeface="Consolas" panose="020B0609020204030204" pitchFamily="49" charset="0"/>
              </a:rPr>
              <a:t>)</a:t>
            </a:r>
          </a:p>
          <a:p>
            <a:pPr lvl="1"/>
            <a:r>
              <a:rPr lang="en-US" sz="1400" dirty="0">
                <a:solidFill>
                  <a:srgbClr val="D4D4D4"/>
                </a:solidFill>
                <a:latin typeface="Consolas" panose="020B0609020204030204" pitchFamily="49" charset="0"/>
              </a:rPr>
              <a:t>}</a:t>
            </a:r>
          </a:p>
          <a:p>
            <a:pPr lvl="1"/>
            <a:endParaRPr lang="en-US" sz="1400" dirty="0">
              <a:solidFill>
                <a:srgbClr val="D4D4D4"/>
              </a:solidFill>
              <a:latin typeface="Consolas" panose="020B0609020204030204" pitchFamily="49" charset="0"/>
            </a:endParaRPr>
          </a:p>
          <a:p>
            <a:pPr lvl="1"/>
            <a:r>
              <a:rPr lang="en-US" sz="1400" dirty="0">
                <a:solidFill>
                  <a:srgbClr val="DCDCAA"/>
                </a:solidFill>
                <a:latin typeface="Consolas" panose="020B0609020204030204" pitchFamily="49" charset="0"/>
              </a:rPr>
              <a:t>hello</a:t>
            </a:r>
            <a:r>
              <a:rPr lang="en-US" sz="1400" dirty="0">
                <a:solidFill>
                  <a:srgbClr val="D4D4D4"/>
                </a:solidFill>
                <a:latin typeface="Consolas" panose="020B0609020204030204" pitchFamily="49" charset="0"/>
              </a:rPr>
              <a:t>()</a:t>
            </a:r>
          </a:p>
          <a:p>
            <a:pPr lvl="1"/>
            <a:endParaRPr lang="en-US" sz="1400" dirty="0">
              <a:solidFill>
                <a:srgbClr val="D4D4D4"/>
              </a:solidFill>
              <a:latin typeface="Consolas" panose="020B0609020204030204" pitchFamily="49" charset="0"/>
            </a:endParaRPr>
          </a:p>
          <a:p>
            <a:pPr lvl="1"/>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DCDCAA"/>
                </a:solidFill>
                <a:latin typeface="Consolas" panose="020B0609020204030204" pitchFamily="49" charset="0"/>
              </a:rPr>
              <a:t>hello</a:t>
            </a:r>
            <a:r>
              <a:rPr lang="en-US" sz="1400" dirty="0">
                <a:solidFill>
                  <a:srgbClr val="D4D4D4"/>
                </a:solidFill>
                <a:latin typeface="Consolas" panose="020B0609020204030204" pitchFamily="49" charset="0"/>
              </a:rPr>
              <a:t> = </a:t>
            </a: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 {</a:t>
            </a:r>
          </a:p>
          <a:p>
            <a:pPr lvl="1"/>
            <a:r>
              <a:rPr lang="en-US" sz="1400" dirty="0">
                <a:solidFill>
                  <a:srgbClr val="4EC9B0"/>
                </a:solidFill>
                <a:latin typeface="Consolas" panose="020B0609020204030204" pitchFamily="49" charset="0"/>
              </a:rPr>
              <a:t> 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'Hey!'</a:t>
            </a:r>
            <a:r>
              <a:rPr lang="en-US" sz="1400" dirty="0">
                <a:solidFill>
                  <a:srgbClr val="D4D4D4"/>
                </a:solidFill>
                <a:latin typeface="Consolas" panose="020B0609020204030204" pitchFamily="49" charset="0"/>
              </a:rPr>
              <a:t>)</a:t>
            </a:r>
          </a:p>
          <a:p>
            <a:pPr lvl="1"/>
            <a:r>
              <a:rPr lang="en-US" sz="1400" dirty="0">
                <a:solidFill>
                  <a:srgbClr val="D4D4D4"/>
                </a:solidFill>
                <a:latin typeface="Consolas" panose="020B0609020204030204" pitchFamily="49" charset="0"/>
              </a:rPr>
              <a:t>}</a:t>
            </a:r>
          </a:p>
          <a:p>
            <a:r>
              <a:rPr lang="en-US" sz="1400" dirty="0">
                <a:solidFill>
                  <a:srgbClr val="D4D4D4"/>
                </a:solidFill>
                <a:latin typeface="Consolas" panose="020B0609020204030204" pitchFamily="49" charset="0"/>
              </a:rPr>
              <a:t>}</a:t>
            </a:r>
            <a:endParaRPr lang="en-US" sz="1400" b="0" dirty="0">
              <a:solidFill>
                <a:srgbClr val="D4D4D4"/>
              </a:solidFill>
              <a:effectLst/>
              <a:latin typeface="Consolas" panose="020B0609020204030204" pitchFamily="49" charset="0"/>
            </a:endParaRPr>
          </a:p>
        </p:txBody>
      </p:sp>
      <p:sp>
        <p:nvSpPr>
          <p:cNvPr id="50" name="Rectangle 49">
            <a:extLst>
              <a:ext uri="{FF2B5EF4-FFF2-40B4-BE49-F238E27FC236}">
                <a16:creationId xmlns:a16="http://schemas.microsoft.com/office/drawing/2014/main" id="{B4D9F4FB-7B3A-42C7-ADC2-F15B155E67B4}"/>
              </a:ext>
            </a:extLst>
          </p:cNvPr>
          <p:cNvSpPr/>
          <p:nvPr/>
        </p:nvSpPr>
        <p:spPr>
          <a:xfrm>
            <a:off x="6628693" y="1128102"/>
            <a:ext cx="3196377" cy="2893100"/>
          </a:xfrm>
          <a:prstGeom prst="rect">
            <a:avLst/>
          </a:prstGeom>
          <a:solidFill>
            <a:schemeClr val="tx1"/>
          </a:solidFill>
        </p:spPr>
        <p:txBody>
          <a:bodyPr wrap="square">
            <a:spAutoFit/>
          </a:bodyPr>
          <a:lstStyle/>
          <a:p>
            <a:r>
              <a:rPr lang="en-US" sz="1400" dirty="0" err="1">
                <a:solidFill>
                  <a:srgbClr val="DCDCAA"/>
                </a:solidFill>
                <a:latin typeface="Consolas" panose="020B0609020204030204" pitchFamily="49" charset="0"/>
              </a:rPr>
              <a:t>sayHello</a:t>
            </a:r>
            <a:r>
              <a:rPr lang="en-US" sz="1400" dirty="0">
                <a:solidFill>
                  <a:srgbClr val="D4D4D4"/>
                </a:solidFill>
                <a:latin typeface="Consolas" panose="020B0609020204030204" pitchFamily="49" charset="0"/>
              </a:rPr>
              <a:t>()</a:t>
            </a:r>
          </a:p>
          <a:p>
            <a:br>
              <a:rPr lang="en-US" sz="1400" dirty="0">
                <a:solidFill>
                  <a:srgbClr val="D4D4D4"/>
                </a:solidFill>
                <a:latin typeface="Consolas" panose="020B0609020204030204" pitchFamily="49" charset="0"/>
              </a:rPr>
            </a:b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a:t>
            </a:r>
            <a:r>
              <a:rPr lang="en-US" sz="1400" dirty="0" err="1">
                <a:solidFill>
                  <a:srgbClr val="DCDCAA"/>
                </a:solidFill>
                <a:latin typeface="Consolas" panose="020B0609020204030204" pitchFamily="49" charset="0"/>
              </a:rPr>
              <a:t>sayHello</a:t>
            </a:r>
            <a:r>
              <a:rPr lang="en-US" sz="1400" dirty="0">
                <a:solidFill>
                  <a:srgbClr val="D4D4D4"/>
                </a:solidFill>
                <a:latin typeface="Consolas" panose="020B0609020204030204" pitchFamily="49" charset="0"/>
              </a:rPr>
              <a:t> () {</a:t>
            </a:r>
          </a:p>
          <a:p>
            <a:pPr lvl="1"/>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DCDCAA"/>
                </a:solidFill>
                <a:latin typeface="Consolas" panose="020B0609020204030204" pitchFamily="49" charset="0"/>
              </a:rPr>
              <a:t>hello</a:t>
            </a:r>
            <a:r>
              <a:rPr lang="en-US" sz="1400" dirty="0">
                <a:solidFill>
                  <a:srgbClr val="D4D4D4"/>
                </a:solidFill>
                <a:latin typeface="Consolas" panose="020B0609020204030204" pitchFamily="49" charset="0"/>
              </a:rPr>
              <a:t> = </a:t>
            </a: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 {</a:t>
            </a:r>
          </a:p>
          <a:p>
            <a:pPr lvl="1"/>
            <a:r>
              <a:rPr lang="en-US" sz="1400" dirty="0">
                <a:solidFill>
                  <a:srgbClr val="4EC9B0"/>
                </a:solidFill>
                <a:latin typeface="Consolas" panose="020B0609020204030204" pitchFamily="49" charset="0"/>
              </a:rPr>
              <a:t> 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'Hello!’</a:t>
            </a:r>
            <a:r>
              <a:rPr lang="en-US" sz="1400" dirty="0">
                <a:solidFill>
                  <a:srgbClr val="D4D4D4"/>
                </a:solidFill>
                <a:latin typeface="Consolas" panose="020B0609020204030204" pitchFamily="49" charset="0"/>
              </a:rPr>
              <a:t>)</a:t>
            </a:r>
          </a:p>
          <a:p>
            <a:pPr lvl="1"/>
            <a:r>
              <a:rPr lang="en-US" sz="1400" dirty="0">
                <a:solidFill>
                  <a:srgbClr val="D4D4D4"/>
                </a:solidFill>
                <a:latin typeface="Consolas" panose="020B0609020204030204" pitchFamily="49" charset="0"/>
              </a:rPr>
              <a:t>}</a:t>
            </a:r>
          </a:p>
          <a:p>
            <a:pPr lvl="1"/>
            <a:endParaRPr lang="en-US" sz="1400" dirty="0">
              <a:solidFill>
                <a:srgbClr val="D4D4D4"/>
              </a:solidFill>
              <a:latin typeface="Consolas" panose="020B0609020204030204" pitchFamily="49" charset="0"/>
            </a:endParaRPr>
          </a:p>
          <a:p>
            <a:pPr lvl="1"/>
            <a:r>
              <a:rPr lang="en-US" sz="1400" dirty="0">
                <a:solidFill>
                  <a:srgbClr val="DCDCAA"/>
                </a:solidFill>
                <a:latin typeface="Consolas" panose="020B0609020204030204" pitchFamily="49" charset="0"/>
              </a:rPr>
              <a:t>hello</a:t>
            </a:r>
            <a:r>
              <a:rPr lang="en-US" sz="1400" dirty="0">
                <a:solidFill>
                  <a:srgbClr val="D4D4D4"/>
                </a:solidFill>
                <a:latin typeface="Consolas" panose="020B0609020204030204" pitchFamily="49" charset="0"/>
              </a:rPr>
              <a:t>()</a:t>
            </a:r>
          </a:p>
          <a:p>
            <a:pPr lvl="1"/>
            <a:endParaRPr lang="en-US" sz="1400" dirty="0">
              <a:solidFill>
                <a:srgbClr val="D4D4D4"/>
              </a:solidFill>
              <a:latin typeface="Consolas" panose="020B0609020204030204" pitchFamily="49" charset="0"/>
            </a:endParaRPr>
          </a:p>
          <a:p>
            <a:pPr lvl="1"/>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a:t>
            </a:r>
            <a:r>
              <a:rPr lang="en-US" sz="1400" dirty="0">
                <a:solidFill>
                  <a:srgbClr val="DCDCAA"/>
                </a:solidFill>
                <a:latin typeface="Consolas" panose="020B0609020204030204" pitchFamily="49" charset="0"/>
              </a:rPr>
              <a:t>hello</a:t>
            </a:r>
            <a:r>
              <a:rPr lang="en-US" sz="1400" dirty="0">
                <a:solidFill>
                  <a:srgbClr val="D4D4D4"/>
                </a:solidFill>
                <a:latin typeface="Consolas" panose="020B0609020204030204" pitchFamily="49" charset="0"/>
              </a:rPr>
              <a:t> () {</a:t>
            </a:r>
          </a:p>
          <a:p>
            <a:pPr lvl="1"/>
            <a:r>
              <a:rPr lang="en-US" sz="1400" dirty="0">
                <a:solidFill>
                  <a:srgbClr val="4EC9B0"/>
                </a:solidFill>
                <a:latin typeface="Consolas" panose="020B0609020204030204" pitchFamily="49" charset="0"/>
              </a:rPr>
              <a:t> 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'Hey!'</a:t>
            </a:r>
            <a:r>
              <a:rPr lang="en-US" sz="1400" dirty="0">
                <a:solidFill>
                  <a:srgbClr val="D4D4D4"/>
                </a:solidFill>
                <a:latin typeface="Consolas" panose="020B0609020204030204" pitchFamily="49" charset="0"/>
              </a:rPr>
              <a:t>)</a:t>
            </a:r>
          </a:p>
          <a:p>
            <a:pPr lvl="1"/>
            <a:r>
              <a:rPr lang="en-US" sz="1400" dirty="0">
                <a:solidFill>
                  <a:srgbClr val="D4D4D4"/>
                </a:solidFill>
                <a:latin typeface="Consolas" panose="020B0609020204030204" pitchFamily="49" charset="0"/>
              </a:rPr>
              <a:t>}</a:t>
            </a:r>
          </a:p>
          <a:p>
            <a:r>
              <a:rPr lang="en-US" sz="1400" dirty="0">
                <a:solidFill>
                  <a:srgbClr val="D4D4D4"/>
                </a:solidFill>
                <a:latin typeface="Consolas" panose="020B0609020204030204" pitchFamily="49" charset="0"/>
              </a:rPr>
              <a:t>}</a:t>
            </a:r>
            <a:endParaRPr lang="en-US" sz="1400" b="0" dirty="0">
              <a:solidFill>
                <a:srgbClr val="D4D4D4"/>
              </a:solidFill>
              <a:effectLst/>
              <a:latin typeface="Consolas" panose="020B0609020204030204" pitchFamily="49" charset="0"/>
            </a:endParaRPr>
          </a:p>
        </p:txBody>
      </p:sp>
      <p:sp>
        <p:nvSpPr>
          <p:cNvPr id="51" name="TextBox 50">
            <a:extLst>
              <a:ext uri="{FF2B5EF4-FFF2-40B4-BE49-F238E27FC236}">
                <a16:creationId xmlns:a16="http://schemas.microsoft.com/office/drawing/2014/main" id="{A6DBE837-8D16-4F73-B5C9-0E94DA3FCD34}"/>
              </a:ext>
            </a:extLst>
          </p:cNvPr>
          <p:cNvSpPr txBox="1"/>
          <p:nvPr/>
        </p:nvSpPr>
        <p:spPr>
          <a:xfrm>
            <a:off x="4267329" y="4145513"/>
            <a:ext cx="747320" cy="369332"/>
          </a:xfrm>
          <a:prstGeom prst="rect">
            <a:avLst/>
          </a:prstGeom>
          <a:noFill/>
        </p:spPr>
        <p:txBody>
          <a:bodyPr wrap="none" rtlCol="0">
            <a:spAutoFit/>
          </a:bodyPr>
          <a:lstStyle/>
          <a:p>
            <a:r>
              <a:rPr lang="en-US" dirty="0"/>
              <a:t>Hello!</a:t>
            </a:r>
          </a:p>
        </p:txBody>
      </p:sp>
      <p:sp>
        <p:nvSpPr>
          <p:cNvPr id="87" name="TextBox 86">
            <a:extLst>
              <a:ext uri="{FF2B5EF4-FFF2-40B4-BE49-F238E27FC236}">
                <a16:creationId xmlns:a16="http://schemas.microsoft.com/office/drawing/2014/main" id="{76CD1BC7-9DBB-492B-9B10-87F3005176CC}"/>
              </a:ext>
            </a:extLst>
          </p:cNvPr>
          <p:cNvSpPr txBox="1"/>
          <p:nvPr/>
        </p:nvSpPr>
        <p:spPr>
          <a:xfrm>
            <a:off x="7668126" y="4145513"/>
            <a:ext cx="747320" cy="369332"/>
          </a:xfrm>
          <a:prstGeom prst="rect">
            <a:avLst/>
          </a:prstGeom>
          <a:noFill/>
        </p:spPr>
        <p:txBody>
          <a:bodyPr wrap="none" rtlCol="0">
            <a:spAutoFit/>
          </a:bodyPr>
          <a:lstStyle/>
          <a:p>
            <a:r>
              <a:rPr lang="en-US" dirty="0"/>
              <a:t>Hello!</a:t>
            </a:r>
          </a:p>
        </p:txBody>
      </p:sp>
    </p:spTree>
    <p:extLst>
      <p:ext uri="{BB962C8B-B14F-4D97-AF65-F5344CB8AC3E}">
        <p14:creationId xmlns:p14="http://schemas.microsoft.com/office/powerpoint/2010/main" val="329144831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250" fill="hold"/>
                                        <p:tgtEl>
                                          <p:spTgt spid="49"/>
                                        </p:tgtEl>
                                        <p:attrNameLst>
                                          <p:attrName>ppt_w</p:attrName>
                                        </p:attrNameLst>
                                      </p:cBhvr>
                                      <p:tavLst>
                                        <p:tav tm="0">
                                          <p:val>
                                            <p:fltVal val="0"/>
                                          </p:val>
                                        </p:tav>
                                        <p:tav tm="100000">
                                          <p:val>
                                            <p:strVal val="#ppt_w"/>
                                          </p:val>
                                        </p:tav>
                                      </p:tavLst>
                                    </p:anim>
                                    <p:anim calcmode="lin" valueType="num">
                                      <p:cBhvr>
                                        <p:cTn id="8" dur="250" fill="hold"/>
                                        <p:tgtEl>
                                          <p:spTgt spid="49"/>
                                        </p:tgtEl>
                                        <p:attrNameLst>
                                          <p:attrName>ppt_h</p:attrName>
                                        </p:attrNameLst>
                                      </p:cBhvr>
                                      <p:tavLst>
                                        <p:tav tm="0">
                                          <p:val>
                                            <p:fltVal val="0"/>
                                          </p:val>
                                        </p:tav>
                                        <p:tav tm="100000">
                                          <p:val>
                                            <p:strVal val="#ppt_h"/>
                                          </p:val>
                                        </p:tav>
                                      </p:tavLst>
                                    </p:anim>
                                    <p:animEffect transition="in" filter="fade">
                                      <p:cBhvr>
                                        <p:cTn id="9" dur="250"/>
                                        <p:tgtEl>
                                          <p:spTgt spid="49"/>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50"/>
                                        </p:tgtEl>
                                        <p:attrNameLst>
                                          <p:attrName>style.visibility</p:attrName>
                                        </p:attrNameLst>
                                      </p:cBhvr>
                                      <p:to>
                                        <p:strVal val="visible"/>
                                      </p:to>
                                    </p:set>
                                    <p:anim calcmode="lin" valueType="num">
                                      <p:cBhvr>
                                        <p:cTn id="14" dur="250" fill="hold"/>
                                        <p:tgtEl>
                                          <p:spTgt spid="50"/>
                                        </p:tgtEl>
                                        <p:attrNameLst>
                                          <p:attrName>ppt_w</p:attrName>
                                        </p:attrNameLst>
                                      </p:cBhvr>
                                      <p:tavLst>
                                        <p:tav tm="0">
                                          <p:val>
                                            <p:fltVal val="0"/>
                                          </p:val>
                                        </p:tav>
                                        <p:tav tm="100000">
                                          <p:val>
                                            <p:strVal val="#ppt_w"/>
                                          </p:val>
                                        </p:tav>
                                      </p:tavLst>
                                    </p:anim>
                                    <p:anim calcmode="lin" valueType="num">
                                      <p:cBhvr>
                                        <p:cTn id="15" dur="250" fill="hold"/>
                                        <p:tgtEl>
                                          <p:spTgt spid="50"/>
                                        </p:tgtEl>
                                        <p:attrNameLst>
                                          <p:attrName>ppt_h</p:attrName>
                                        </p:attrNameLst>
                                      </p:cBhvr>
                                      <p:tavLst>
                                        <p:tav tm="0">
                                          <p:val>
                                            <p:fltVal val="0"/>
                                          </p:val>
                                        </p:tav>
                                        <p:tav tm="100000">
                                          <p:val>
                                            <p:strVal val="#ppt_h"/>
                                          </p:val>
                                        </p:tav>
                                      </p:tavLst>
                                    </p:anim>
                                    <p:animEffect transition="in" filter="fade">
                                      <p:cBhvr>
                                        <p:cTn id="16" dur="250"/>
                                        <p:tgtEl>
                                          <p:spTgt spid="50"/>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51"/>
                                        </p:tgtEl>
                                        <p:attrNameLst>
                                          <p:attrName>style.visibility</p:attrName>
                                        </p:attrNameLst>
                                      </p:cBhvr>
                                      <p:to>
                                        <p:strVal val="visible"/>
                                      </p:to>
                                    </p:set>
                                    <p:anim calcmode="lin" valueType="num">
                                      <p:cBhvr>
                                        <p:cTn id="21" dur="250" fill="hold"/>
                                        <p:tgtEl>
                                          <p:spTgt spid="51"/>
                                        </p:tgtEl>
                                        <p:attrNameLst>
                                          <p:attrName>ppt_w</p:attrName>
                                        </p:attrNameLst>
                                      </p:cBhvr>
                                      <p:tavLst>
                                        <p:tav tm="0">
                                          <p:val>
                                            <p:fltVal val="0"/>
                                          </p:val>
                                        </p:tav>
                                        <p:tav tm="100000">
                                          <p:val>
                                            <p:strVal val="#ppt_w"/>
                                          </p:val>
                                        </p:tav>
                                      </p:tavLst>
                                    </p:anim>
                                    <p:anim calcmode="lin" valueType="num">
                                      <p:cBhvr>
                                        <p:cTn id="22" dur="250" fill="hold"/>
                                        <p:tgtEl>
                                          <p:spTgt spid="51"/>
                                        </p:tgtEl>
                                        <p:attrNameLst>
                                          <p:attrName>ppt_h</p:attrName>
                                        </p:attrNameLst>
                                      </p:cBhvr>
                                      <p:tavLst>
                                        <p:tav tm="0">
                                          <p:val>
                                            <p:fltVal val="0"/>
                                          </p:val>
                                        </p:tav>
                                        <p:tav tm="100000">
                                          <p:val>
                                            <p:strVal val="#ppt_h"/>
                                          </p:val>
                                        </p:tav>
                                      </p:tavLst>
                                    </p:anim>
                                    <p:animEffect transition="in" filter="fade">
                                      <p:cBhvr>
                                        <p:cTn id="23" dur="250"/>
                                        <p:tgtEl>
                                          <p:spTgt spid="51"/>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87"/>
                                        </p:tgtEl>
                                        <p:attrNameLst>
                                          <p:attrName>style.visibility</p:attrName>
                                        </p:attrNameLst>
                                      </p:cBhvr>
                                      <p:to>
                                        <p:strVal val="visible"/>
                                      </p:to>
                                    </p:set>
                                    <p:anim calcmode="lin" valueType="num">
                                      <p:cBhvr>
                                        <p:cTn id="28" dur="250" fill="hold"/>
                                        <p:tgtEl>
                                          <p:spTgt spid="87"/>
                                        </p:tgtEl>
                                        <p:attrNameLst>
                                          <p:attrName>ppt_w</p:attrName>
                                        </p:attrNameLst>
                                      </p:cBhvr>
                                      <p:tavLst>
                                        <p:tav tm="0">
                                          <p:val>
                                            <p:fltVal val="0"/>
                                          </p:val>
                                        </p:tav>
                                        <p:tav tm="100000">
                                          <p:val>
                                            <p:strVal val="#ppt_w"/>
                                          </p:val>
                                        </p:tav>
                                      </p:tavLst>
                                    </p:anim>
                                    <p:anim calcmode="lin" valueType="num">
                                      <p:cBhvr>
                                        <p:cTn id="29" dur="250" fill="hold"/>
                                        <p:tgtEl>
                                          <p:spTgt spid="87"/>
                                        </p:tgtEl>
                                        <p:attrNameLst>
                                          <p:attrName>ppt_h</p:attrName>
                                        </p:attrNameLst>
                                      </p:cBhvr>
                                      <p:tavLst>
                                        <p:tav tm="0">
                                          <p:val>
                                            <p:fltVal val="0"/>
                                          </p:val>
                                        </p:tav>
                                        <p:tav tm="100000">
                                          <p:val>
                                            <p:strVal val="#ppt_h"/>
                                          </p:val>
                                        </p:tav>
                                      </p:tavLst>
                                    </p:anim>
                                    <p:animEffect transition="in" filter="fade">
                                      <p:cBhvr>
                                        <p:cTn id="30" dur="25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animBg="1"/>
      <p:bldP spid="50" grpId="0" animBg="1"/>
      <p:bldP spid="51" grpId="0"/>
      <p:bldP spid="87"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grpSp>
        <p:nvGrpSpPr>
          <p:cNvPr id="46" name="Group 45">
            <a:extLst>
              <a:ext uri="{FF2B5EF4-FFF2-40B4-BE49-F238E27FC236}">
                <a16:creationId xmlns:a16="http://schemas.microsoft.com/office/drawing/2014/main" id="{21A9DE05-A79F-4644-A7D4-CE82DD6BDA3F}"/>
              </a:ext>
            </a:extLst>
          </p:cNvPr>
          <p:cNvGrpSpPr/>
          <p:nvPr/>
        </p:nvGrpSpPr>
        <p:grpSpPr>
          <a:xfrm>
            <a:off x="4534892" y="663915"/>
            <a:ext cx="3968620" cy="4124206"/>
            <a:chOff x="1676400" y="910318"/>
            <a:chExt cx="3968620" cy="4124206"/>
          </a:xfrm>
        </p:grpSpPr>
        <p:sp>
          <p:nvSpPr>
            <p:cNvPr id="47" name="Rectangle 46">
              <a:extLst>
                <a:ext uri="{FF2B5EF4-FFF2-40B4-BE49-F238E27FC236}">
                  <a16:creationId xmlns:a16="http://schemas.microsoft.com/office/drawing/2014/main" id="{A6B1DBD7-F7F0-47C0-8DB0-ED0BE3A06201}"/>
                </a:ext>
              </a:extLst>
            </p:cNvPr>
            <p:cNvSpPr/>
            <p:nvPr/>
          </p:nvSpPr>
          <p:spPr>
            <a:xfrm>
              <a:off x="1676400" y="1618204"/>
              <a:ext cx="3968620" cy="3416320"/>
            </a:xfrm>
            <a:prstGeom prst="rect">
              <a:avLst/>
            </a:prstGeom>
            <a:solidFill>
              <a:schemeClr val="tx1"/>
            </a:solidFill>
          </p:spPr>
          <p:txBody>
            <a:bodyPr wrap="square">
              <a:spAutoFit/>
            </a:bodyPr>
            <a:lstStyle/>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'Hello!'</a:t>
              </a:r>
              <a:endParaRPr lang="en-US" dirty="0">
                <a:solidFill>
                  <a:srgbClr val="D4D4D4"/>
                </a:solidFill>
                <a:latin typeface="Consolas" panose="020B0609020204030204" pitchFamily="49" charset="0"/>
              </a:endParaRP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err="1">
                  <a:solidFill>
                    <a:srgbClr val="DCDCAA"/>
                  </a:solidFill>
                  <a:latin typeface="Consolas" panose="020B0609020204030204" pitchFamily="49" charset="0"/>
                </a:rPr>
                <a:t>sayHi</a:t>
              </a:r>
              <a:r>
                <a:rPr lang="en-US" dirty="0">
                  <a:solidFill>
                    <a:srgbClr val="D4D4D4"/>
                  </a:solidFill>
                  <a:latin typeface="Consolas" panose="020B0609020204030204" pitchFamily="49" charset="0"/>
                </a:rPr>
                <a:t> () {</a:t>
              </a:r>
            </a:p>
            <a:p>
              <a:pPr lvl="1"/>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'2: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p>
            <a:p>
              <a:pPr lvl="1"/>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'Hoi!'</a:t>
              </a:r>
              <a:endParaRPr lang="en-US" dirty="0">
                <a:solidFill>
                  <a:srgbClr val="D4D4D4"/>
                </a:solidFill>
                <a:latin typeface="Consolas" panose="020B0609020204030204" pitchFamily="49" charset="0"/>
              </a:endParaRPr>
            </a:p>
            <a:p>
              <a:pPr lvl="1"/>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'3: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'1: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p>
            <a:p>
              <a:r>
                <a:rPr lang="en-US" dirty="0" err="1">
                  <a:solidFill>
                    <a:srgbClr val="DCDCAA"/>
                  </a:solidFill>
                  <a:latin typeface="Consolas" panose="020B0609020204030204" pitchFamily="49" charset="0"/>
                </a:rPr>
                <a:t>sayHi</a:t>
              </a:r>
              <a:r>
                <a:rPr lang="en-US" dirty="0">
                  <a:solidFill>
                    <a:srgbClr val="D4D4D4"/>
                  </a:solidFill>
                  <a:latin typeface="Consolas" panose="020B0609020204030204" pitchFamily="49" charset="0"/>
                </a:rPr>
                <a:t>()</a:t>
              </a:r>
            </a:p>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'4: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48" name="TextBox 47">
              <a:extLst>
                <a:ext uri="{FF2B5EF4-FFF2-40B4-BE49-F238E27FC236}">
                  <a16:creationId xmlns:a16="http://schemas.microsoft.com/office/drawing/2014/main" id="{F1EF739E-A3DD-445F-8A8A-5974F28C5CB7}"/>
                </a:ext>
              </a:extLst>
            </p:cNvPr>
            <p:cNvSpPr txBox="1"/>
            <p:nvPr/>
          </p:nvSpPr>
          <p:spPr>
            <a:xfrm>
              <a:off x="3449755" y="910318"/>
              <a:ext cx="421910" cy="707886"/>
            </a:xfrm>
            <a:prstGeom prst="rect">
              <a:avLst/>
            </a:prstGeom>
            <a:noFill/>
          </p:spPr>
          <p:txBody>
            <a:bodyPr wrap="none" rtlCol="0">
              <a:spAutoFit/>
            </a:bodyPr>
            <a:lstStyle/>
            <a:p>
              <a:r>
                <a:rPr lang="en-US" sz="4000" dirty="0"/>
                <a:t>?</a:t>
              </a:r>
            </a:p>
          </p:txBody>
        </p:sp>
      </p:grpSp>
      <p:sp>
        <p:nvSpPr>
          <p:cNvPr id="49" name="TextBox 48">
            <a:extLst>
              <a:ext uri="{FF2B5EF4-FFF2-40B4-BE49-F238E27FC236}">
                <a16:creationId xmlns:a16="http://schemas.microsoft.com/office/drawing/2014/main" id="{4F0E6B5F-F5B9-480D-B27E-9F0799EC6721}"/>
              </a:ext>
            </a:extLst>
          </p:cNvPr>
          <p:cNvSpPr txBox="1"/>
          <p:nvPr/>
        </p:nvSpPr>
        <p:spPr>
          <a:xfrm>
            <a:off x="3378671" y="5097411"/>
            <a:ext cx="6452536" cy="369332"/>
          </a:xfrm>
          <a:prstGeom prst="rect">
            <a:avLst/>
          </a:prstGeom>
          <a:noFill/>
        </p:spPr>
        <p:txBody>
          <a:bodyPr wrap="none" rtlCol="0">
            <a:spAutoFit/>
          </a:bodyPr>
          <a:lstStyle/>
          <a:p>
            <a:r>
              <a:rPr lang="en-US" dirty="0"/>
              <a:t>Understanding of hoisting and scope is a must to get this one right.</a:t>
            </a:r>
          </a:p>
        </p:txBody>
      </p:sp>
    </p:spTree>
    <p:extLst>
      <p:ext uri="{BB962C8B-B14F-4D97-AF65-F5344CB8AC3E}">
        <p14:creationId xmlns:p14="http://schemas.microsoft.com/office/powerpoint/2010/main" val="86922668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9"/>
                                        </p:tgtEl>
                                        <p:attrNameLst>
                                          <p:attrName>style.visibility</p:attrName>
                                        </p:attrNameLst>
                                      </p:cBhvr>
                                      <p:to>
                                        <p:strVal val="visible"/>
                                      </p:to>
                                    </p:set>
                                    <p:anim calcmode="lin" valueType="num">
                                      <p:cBhvr>
                                        <p:cTn id="14" dur="250" fill="hold"/>
                                        <p:tgtEl>
                                          <p:spTgt spid="49"/>
                                        </p:tgtEl>
                                        <p:attrNameLst>
                                          <p:attrName>ppt_w</p:attrName>
                                        </p:attrNameLst>
                                      </p:cBhvr>
                                      <p:tavLst>
                                        <p:tav tm="0">
                                          <p:val>
                                            <p:fltVal val="0"/>
                                          </p:val>
                                        </p:tav>
                                        <p:tav tm="100000">
                                          <p:val>
                                            <p:strVal val="#ppt_w"/>
                                          </p:val>
                                        </p:tav>
                                      </p:tavLst>
                                    </p:anim>
                                    <p:anim calcmode="lin" valueType="num">
                                      <p:cBhvr>
                                        <p:cTn id="15" dur="250" fill="hold"/>
                                        <p:tgtEl>
                                          <p:spTgt spid="49"/>
                                        </p:tgtEl>
                                        <p:attrNameLst>
                                          <p:attrName>ppt_h</p:attrName>
                                        </p:attrNameLst>
                                      </p:cBhvr>
                                      <p:tavLst>
                                        <p:tav tm="0">
                                          <p:val>
                                            <p:fltVal val="0"/>
                                          </p:val>
                                        </p:tav>
                                        <p:tav tm="100000">
                                          <p:val>
                                            <p:strVal val="#ppt_h"/>
                                          </p:val>
                                        </p:tav>
                                      </p:tavLst>
                                    </p:anim>
                                    <p:animEffect transition="in" filter="fade">
                                      <p:cBhvr>
                                        <p:cTn id="16" dur="2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sp>
        <p:nvSpPr>
          <p:cNvPr id="50" name="Rectangle 49">
            <a:extLst>
              <a:ext uri="{FF2B5EF4-FFF2-40B4-BE49-F238E27FC236}">
                <a16:creationId xmlns:a16="http://schemas.microsoft.com/office/drawing/2014/main" id="{6249AEE5-27AC-4242-8B02-ACEBF9722A06}"/>
              </a:ext>
            </a:extLst>
          </p:cNvPr>
          <p:cNvSpPr/>
          <p:nvPr/>
        </p:nvSpPr>
        <p:spPr>
          <a:xfrm>
            <a:off x="3253446" y="1165181"/>
            <a:ext cx="3744686" cy="2862322"/>
          </a:xfrm>
          <a:prstGeom prst="rect">
            <a:avLst/>
          </a:prstGeom>
          <a:solidFill>
            <a:schemeClr val="tx1"/>
          </a:solidFill>
        </p:spPr>
        <p:txBody>
          <a:bodyPr wrap="square">
            <a:spAutoFit/>
          </a:bodyPr>
          <a:lstStyle/>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'Hello!'</a:t>
            </a:r>
            <a:endParaRPr lang="en-US" dirty="0">
              <a:solidFill>
                <a:srgbClr val="D4D4D4"/>
              </a:solidFill>
              <a:latin typeface="Consolas" panose="020B0609020204030204" pitchFamily="49" charset="0"/>
            </a:endParaRP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err="1">
                <a:solidFill>
                  <a:srgbClr val="DCDCAA"/>
                </a:solidFill>
                <a:latin typeface="Consolas" panose="020B0609020204030204" pitchFamily="49" charset="0"/>
              </a:rPr>
              <a:t>sayHi</a:t>
            </a:r>
            <a:r>
              <a:rPr lang="en-US" dirty="0">
                <a:solidFill>
                  <a:srgbClr val="D4D4D4"/>
                </a:solidFill>
                <a:latin typeface="Consolas" panose="020B0609020204030204" pitchFamily="49" charset="0"/>
              </a:rPr>
              <a:t> () {</a:t>
            </a:r>
          </a:p>
          <a:p>
            <a:r>
              <a:rPr lang="en-US" dirty="0">
                <a:solidFill>
                  <a:srgbClr val="4EC9B0"/>
                </a:solidFill>
                <a:latin typeface="Consolas" panose="020B0609020204030204" pitchFamily="49" charset="0"/>
              </a:rPr>
              <a:t>  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'1: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err="1">
                <a:solidFill>
                  <a:srgbClr val="DCDCAA"/>
                </a:solidFill>
                <a:latin typeface="Consolas" panose="020B0609020204030204" pitchFamily="49" charset="0"/>
              </a:rPr>
              <a:t>sayHi</a:t>
            </a:r>
            <a:r>
              <a:rPr lang="en-US" dirty="0">
                <a:solidFill>
                  <a:srgbClr val="D4D4D4"/>
                </a:solidFill>
                <a:latin typeface="Consolas" panose="020B0609020204030204" pitchFamily="49" charset="0"/>
              </a:rPr>
              <a:t>()</a:t>
            </a:r>
          </a:p>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'2: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endParaRPr lang="en-US" b="0" dirty="0">
              <a:solidFill>
                <a:srgbClr val="D4D4D4"/>
              </a:solidFill>
              <a:effectLst/>
              <a:latin typeface="Consolas" panose="020B0609020204030204" pitchFamily="49" charset="0"/>
            </a:endParaRPr>
          </a:p>
        </p:txBody>
      </p:sp>
      <p:grpSp>
        <p:nvGrpSpPr>
          <p:cNvPr id="51" name="Group 50">
            <a:extLst>
              <a:ext uri="{FF2B5EF4-FFF2-40B4-BE49-F238E27FC236}">
                <a16:creationId xmlns:a16="http://schemas.microsoft.com/office/drawing/2014/main" id="{0C5761D6-7E30-4E2C-B9BB-36BF9B50D647}"/>
              </a:ext>
            </a:extLst>
          </p:cNvPr>
          <p:cNvGrpSpPr/>
          <p:nvPr/>
        </p:nvGrpSpPr>
        <p:grpSpPr>
          <a:xfrm>
            <a:off x="7728602" y="2227010"/>
            <a:ext cx="1324403" cy="738664"/>
            <a:chOff x="6096000" y="2038653"/>
            <a:chExt cx="1324403" cy="738664"/>
          </a:xfrm>
        </p:grpSpPr>
        <p:sp>
          <p:nvSpPr>
            <p:cNvPr id="87" name="Rectangle 86">
              <a:extLst>
                <a:ext uri="{FF2B5EF4-FFF2-40B4-BE49-F238E27FC236}">
                  <a16:creationId xmlns:a16="http://schemas.microsoft.com/office/drawing/2014/main" id="{4E577A84-3FF2-4137-BFA0-5502BE9F8FE8}"/>
                </a:ext>
              </a:extLst>
            </p:cNvPr>
            <p:cNvSpPr/>
            <p:nvPr/>
          </p:nvSpPr>
          <p:spPr>
            <a:xfrm>
              <a:off x="6096001" y="2038653"/>
              <a:ext cx="1324402" cy="369332"/>
            </a:xfrm>
            <a:prstGeom prst="rect">
              <a:avLst/>
            </a:prstGeom>
          </p:spPr>
          <p:txBody>
            <a:bodyPr wrap="none">
              <a:spAutoFit/>
            </a:bodyPr>
            <a:lstStyle/>
            <a:p>
              <a:r>
                <a:rPr lang="en-US" dirty="0">
                  <a:solidFill>
                    <a:srgbClr val="CE9178"/>
                  </a:solidFill>
                  <a:latin typeface="Consolas" panose="020B0609020204030204" pitchFamily="49" charset="0"/>
                </a:rPr>
                <a:t>1: Hello!</a:t>
              </a:r>
              <a:endParaRPr lang="en-US" dirty="0"/>
            </a:p>
          </p:txBody>
        </p:sp>
        <p:sp>
          <p:nvSpPr>
            <p:cNvPr id="88" name="Rectangle 87">
              <a:extLst>
                <a:ext uri="{FF2B5EF4-FFF2-40B4-BE49-F238E27FC236}">
                  <a16:creationId xmlns:a16="http://schemas.microsoft.com/office/drawing/2014/main" id="{0762EDF5-0146-4E76-AA5F-5C52B640522A}"/>
                </a:ext>
              </a:extLst>
            </p:cNvPr>
            <p:cNvSpPr/>
            <p:nvPr/>
          </p:nvSpPr>
          <p:spPr>
            <a:xfrm>
              <a:off x="6096000" y="2407985"/>
              <a:ext cx="1324402" cy="369332"/>
            </a:xfrm>
            <a:prstGeom prst="rect">
              <a:avLst/>
            </a:prstGeom>
          </p:spPr>
          <p:txBody>
            <a:bodyPr wrap="none">
              <a:spAutoFit/>
            </a:bodyPr>
            <a:lstStyle/>
            <a:p>
              <a:r>
                <a:rPr lang="en-US" dirty="0">
                  <a:solidFill>
                    <a:srgbClr val="CE9178"/>
                  </a:solidFill>
                  <a:latin typeface="Consolas" panose="020B0609020204030204" pitchFamily="49" charset="0"/>
                </a:rPr>
                <a:t>2: Hello!</a:t>
              </a:r>
              <a:endParaRPr lang="en-US" dirty="0"/>
            </a:p>
          </p:txBody>
        </p:sp>
      </p:grpSp>
    </p:spTree>
    <p:extLst>
      <p:ext uri="{BB962C8B-B14F-4D97-AF65-F5344CB8AC3E}">
        <p14:creationId xmlns:p14="http://schemas.microsoft.com/office/powerpoint/2010/main" val="296778813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 calcmode="lin" valueType="num">
                                      <p:cBhvr>
                                        <p:cTn id="7" dur="250" fill="hold"/>
                                        <p:tgtEl>
                                          <p:spTgt spid="50"/>
                                        </p:tgtEl>
                                        <p:attrNameLst>
                                          <p:attrName>ppt_w</p:attrName>
                                        </p:attrNameLst>
                                      </p:cBhvr>
                                      <p:tavLst>
                                        <p:tav tm="0">
                                          <p:val>
                                            <p:fltVal val="0"/>
                                          </p:val>
                                        </p:tav>
                                        <p:tav tm="100000">
                                          <p:val>
                                            <p:strVal val="#ppt_w"/>
                                          </p:val>
                                        </p:tav>
                                      </p:tavLst>
                                    </p:anim>
                                    <p:anim calcmode="lin" valueType="num">
                                      <p:cBhvr>
                                        <p:cTn id="8" dur="250" fill="hold"/>
                                        <p:tgtEl>
                                          <p:spTgt spid="50"/>
                                        </p:tgtEl>
                                        <p:attrNameLst>
                                          <p:attrName>ppt_h</p:attrName>
                                        </p:attrNameLst>
                                      </p:cBhvr>
                                      <p:tavLst>
                                        <p:tav tm="0">
                                          <p:val>
                                            <p:fltVal val="0"/>
                                          </p:val>
                                        </p:tav>
                                        <p:tav tm="100000">
                                          <p:val>
                                            <p:strVal val="#ppt_h"/>
                                          </p:val>
                                        </p:tav>
                                      </p:tavLst>
                                    </p:anim>
                                    <p:animEffect transition="in" filter="fade">
                                      <p:cBhvr>
                                        <p:cTn id="9" dur="250"/>
                                        <p:tgtEl>
                                          <p:spTgt spid="5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51"/>
                                        </p:tgtEl>
                                        <p:attrNameLst>
                                          <p:attrName>style.visibility</p:attrName>
                                        </p:attrNameLst>
                                      </p:cBhvr>
                                      <p:to>
                                        <p:strVal val="visible"/>
                                      </p:to>
                                    </p:set>
                                    <p:anim calcmode="lin" valueType="num">
                                      <p:cBhvr>
                                        <p:cTn id="14" dur="250" fill="hold"/>
                                        <p:tgtEl>
                                          <p:spTgt spid="51"/>
                                        </p:tgtEl>
                                        <p:attrNameLst>
                                          <p:attrName>ppt_w</p:attrName>
                                        </p:attrNameLst>
                                      </p:cBhvr>
                                      <p:tavLst>
                                        <p:tav tm="0">
                                          <p:val>
                                            <p:fltVal val="0"/>
                                          </p:val>
                                        </p:tav>
                                        <p:tav tm="100000">
                                          <p:val>
                                            <p:strVal val="#ppt_w"/>
                                          </p:val>
                                        </p:tav>
                                      </p:tavLst>
                                    </p:anim>
                                    <p:anim calcmode="lin" valueType="num">
                                      <p:cBhvr>
                                        <p:cTn id="15" dur="250" fill="hold"/>
                                        <p:tgtEl>
                                          <p:spTgt spid="51"/>
                                        </p:tgtEl>
                                        <p:attrNameLst>
                                          <p:attrName>ppt_h</p:attrName>
                                        </p:attrNameLst>
                                      </p:cBhvr>
                                      <p:tavLst>
                                        <p:tav tm="0">
                                          <p:val>
                                            <p:fltVal val="0"/>
                                          </p:val>
                                        </p:tav>
                                        <p:tav tm="100000">
                                          <p:val>
                                            <p:strVal val="#ppt_h"/>
                                          </p:val>
                                        </p:tav>
                                      </p:tavLst>
                                    </p:anim>
                                    <p:animEffect transition="in" filter="fade">
                                      <p:cBhvr>
                                        <p:cTn id="16" dur="25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sp>
        <p:nvSpPr>
          <p:cNvPr id="46" name="Rectangle 45">
            <a:extLst>
              <a:ext uri="{FF2B5EF4-FFF2-40B4-BE49-F238E27FC236}">
                <a16:creationId xmlns:a16="http://schemas.microsoft.com/office/drawing/2014/main" id="{3E7EB69D-2118-415B-BCC3-6B5F332DB866}"/>
              </a:ext>
            </a:extLst>
          </p:cNvPr>
          <p:cNvSpPr/>
          <p:nvPr/>
        </p:nvSpPr>
        <p:spPr>
          <a:xfrm>
            <a:off x="3143743" y="2790211"/>
            <a:ext cx="4715070" cy="646331"/>
          </a:xfrm>
          <a:prstGeom prst="rect">
            <a:avLst/>
          </a:prstGeom>
          <a:noFill/>
        </p:spPr>
        <p:txBody>
          <a:bodyPr wrap="square">
            <a:spAutoFit/>
          </a:bodyPr>
          <a:lstStyle/>
          <a:p>
            <a:r>
              <a:rPr lang="en-US" dirty="0">
                <a:solidFill>
                  <a:srgbClr val="CE9178"/>
                </a:solidFill>
                <a:latin typeface="Consolas" panose="020B0609020204030204" pitchFamily="49" charset="0"/>
              </a:rPr>
              <a:t>1: Hello!</a:t>
            </a:r>
            <a:endParaRPr lang="en-US" dirty="0"/>
          </a:p>
          <a:p>
            <a:r>
              <a:rPr lang="en-US" dirty="0" err="1">
                <a:solidFill>
                  <a:srgbClr val="FF0000"/>
                </a:solidFill>
                <a:latin typeface="Consolas" panose="020B0609020204030204" pitchFamily="49" charset="0"/>
              </a:rPr>
              <a:t>ReferenceError</a:t>
            </a:r>
            <a:r>
              <a:rPr lang="en-US" dirty="0">
                <a:solidFill>
                  <a:srgbClr val="FF0000"/>
                </a:solidFill>
                <a:latin typeface="Consolas" panose="020B0609020204030204" pitchFamily="49" charset="0"/>
              </a:rPr>
              <a:t>: greet is not defined</a:t>
            </a:r>
            <a:endParaRPr lang="en-US" b="0" dirty="0">
              <a:solidFill>
                <a:srgbClr val="FF0000"/>
              </a:solidFill>
              <a:effectLst/>
              <a:latin typeface="Consolas" panose="020B0609020204030204" pitchFamily="49" charset="0"/>
            </a:endParaRPr>
          </a:p>
        </p:txBody>
      </p:sp>
      <p:sp>
        <p:nvSpPr>
          <p:cNvPr id="47" name="Rectangle 46">
            <a:extLst>
              <a:ext uri="{FF2B5EF4-FFF2-40B4-BE49-F238E27FC236}">
                <a16:creationId xmlns:a16="http://schemas.microsoft.com/office/drawing/2014/main" id="{6F1BD662-A4B6-4BA3-BE19-673C9D7F3F56}"/>
              </a:ext>
            </a:extLst>
          </p:cNvPr>
          <p:cNvSpPr/>
          <p:nvPr/>
        </p:nvSpPr>
        <p:spPr>
          <a:xfrm>
            <a:off x="3204059" y="968100"/>
            <a:ext cx="3828661" cy="1754326"/>
          </a:xfrm>
          <a:prstGeom prst="rect">
            <a:avLst/>
          </a:prstGeom>
          <a:solidFill>
            <a:schemeClr val="tx1"/>
          </a:solidFill>
        </p:spPr>
        <p:txBody>
          <a:bodyPr wrap="square">
            <a:spAutoFit/>
          </a:bodyPr>
          <a:lstStyle/>
          <a:p>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err="1">
                <a:solidFill>
                  <a:srgbClr val="DCDCAA"/>
                </a:solidFill>
                <a:latin typeface="Consolas" panose="020B0609020204030204" pitchFamily="49" charset="0"/>
              </a:rPr>
              <a:t>sayHi</a:t>
            </a:r>
            <a:r>
              <a:rPr lang="en-US" dirty="0">
                <a:solidFill>
                  <a:srgbClr val="D4D4D4"/>
                </a:solidFill>
                <a:latin typeface="Consolas" panose="020B0609020204030204" pitchFamily="49" charset="0"/>
              </a:rPr>
              <a:t> () {</a:t>
            </a:r>
          </a:p>
          <a:p>
            <a:r>
              <a:rPr lang="en-US" dirty="0">
                <a:solidFill>
                  <a:srgbClr val="569CD6"/>
                </a:solidFill>
                <a:latin typeface="Consolas" panose="020B0609020204030204" pitchFamily="49" charset="0"/>
              </a:rPr>
              <a:t> 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'Hello!'</a:t>
            </a:r>
            <a:endParaRPr lang="en-US" dirty="0">
              <a:solidFill>
                <a:srgbClr val="D4D4D4"/>
              </a:solidFill>
              <a:latin typeface="Consolas" panose="020B0609020204030204" pitchFamily="49" charset="0"/>
            </a:endParaRPr>
          </a:p>
          <a:p>
            <a:r>
              <a:rPr lang="en-US" dirty="0">
                <a:solidFill>
                  <a:srgbClr val="4EC9B0"/>
                </a:solidFill>
                <a:latin typeface="Consolas" panose="020B0609020204030204" pitchFamily="49" charset="0"/>
              </a:rPr>
              <a:t> 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'1: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a:t>
            </a:r>
          </a:p>
          <a:p>
            <a:r>
              <a:rPr lang="en-US" dirty="0" err="1">
                <a:solidFill>
                  <a:srgbClr val="DCDCAA"/>
                </a:solidFill>
                <a:latin typeface="Consolas" panose="020B0609020204030204" pitchFamily="49" charset="0"/>
              </a:rPr>
              <a:t>sayHi</a:t>
            </a:r>
            <a:r>
              <a:rPr lang="en-US" dirty="0">
                <a:solidFill>
                  <a:srgbClr val="D4D4D4"/>
                </a:solidFill>
                <a:latin typeface="Consolas" panose="020B0609020204030204" pitchFamily="49" charset="0"/>
              </a:rPr>
              <a:t>()</a:t>
            </a:r>
          </a:p>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'2: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grpSp>
        <p:nvGrpSpPr>
          <p:cNvPr id="48" name="Group 47">
            <a:extLst>
              <a:ext uri="{FF2B5EF4-FFF2-40B4-BE49-F238E27FC236}">
                <a16:creationId xmlns:a16="http://schemas.microsoft.com/office/drawing/2014/main" id="{DE46414F-1EF6-495A-9865-7D19ACCE82E6}"/>
              </a:ext>
            </a:extLst>
          </p:cNvPr>
          <p:cNvGrpSpPr/>
          <p:nvPr/>
        </p:nvGrpSpPr>
        <p:grpSpPr>
          <a:xfrm>
            <a:off x="3554669" y="3504327"/>
            <a:ext cx="5794310" cy="2998973"/>
            <a:chOff x="2659225" y="3532455"/>
            <a:chExt cx="5794310" cy="2998973"/>
          </a:xfrm>
        </p:grpSpPr>
        <p:grpSp>
          <p:nvGrpSpPr>
            <p:cNvPr id="49" name="Group 48">
              <a:extLst>
                <a:ext uri="{FF2B5EF4-FFF2-40B4-BE49-F238E27FC236}">
                  <a16:creationId xmlns:a16="http://schemas.microsoft.com/office/drawing/2014/main" id="{CC93ED2D-AEAD-4E89-8B88-D36E939B5DC2}"/>
                </a:ext>
              </a:extLst>
            </p:cNvPr>
            <p:cNvGrpSpPr/>
            <p:nvPr/>
          </p:nvGrpSpPr>
          <p:grpSpPr>
            <a:xfrm>
              <a:off x="2659225" y="3532455"/>
              <a:ext cx="5794310" cy="2998973"/>
              <a:chOff x="2604010" y="3280529"/>
              <a:chExt cx="5794310" cy="2210586"/>
            </a:xfrm>
          </p:grpSpPr>
          <p:grpSp>
            <p:nvGrpSpPr>
              <p:cNvPr id="91" name="Group 90">
                <a:extLst>
                  <a:ext uri="{FF2B5EF4-FFF2-40B4-BE49-F238E27FC236}">
                    <a16:creationId xmlns:a16="http://schemas.microsoft.com/office/drawing/2014/main" id="{3B136CE8-205F-4D36-962C-19E95AAC61DD}"/>
                  </a:ext>
                </a:extLst>
              </p:cNvPr>
              <p:cNvGrpSpPr/>
              <p:nvPr/>
            </p:nvGrpSpPr>
            <p:grpSpPr>
              <a:xfrm>
                <a:off x="2604010" y="3280529"/>
                <a:ext cx="5794310" cy="2210586"/>
                <a:chOff x="2528596" y="3905034"/>
                <a:chExt cx="5794310" cy="1499313"/>
              </a:xfrm>
            </p:grpSpPr>
            <p:grpSp>
              <p:nvGrpSpPr>
                <p:cNvPr id="93" name="Group 92">
                  <a:extLst>
                    <a:ext uri="{FF2B5EF4-FFF2-40B4-BE49-F238E27FC236}">
                      <a16:creationId xmlns:a16="http://schemas.microsoft.com/office/drawing/2014/main" id="{EF2863CA-C7EC-4782-AAF7-39DBC3474D3A}"/>
                    </a:ext>
                  </a:extLst>
                </p:cNvPr>
                <p:cNvGrpSpPr/>
                <p:nvPr/>
              </p:nvGrpSpPr>
              <p:grpSpPr>
                <a:xfrm>
                  <a:off x="2528596" y="3905034"/>
                  <a:ext cx="5794310" cy="1499313"/>
                  <a:chOff x="2528596" y="3905034"/>
                  <a:chExt cx="5794310" cy="1499313"/>
                </a:xfrm>
              </p:grpSpPr>
              <p:sp>
                <p:nvSpPr>
                  <p:cNvPr id="95" name="Rectangle: Rounded Corners 94">
                    <a:extLst>
                      <a:ext uri="{FF2B5EF4-FFF2-40B4-BE49-F238E27FC236}">
                        <a16:creationId xmlns:a16="http://schemas.microsoft.com/office/drawing/2014/main" id="{E9BEFC63-8818-49ED-B0A0-B126582E899A}"/>
                      </a:ext>
                    </a:extLst>
                  </p:cNvPr>
                  <p:cNvSpPr/>
                  <p:nvPr/>
                </p:nvSpPr>
                <p:spPr>
                  <a:xfrm>
                    <a:off x="2528596" y="3905034"/>
                    <a:ext cx="5794310" cy="1499313"/>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6" name="Group 95">
                    <a:extLst>
                      <a:ext uri="{FF2B5EF4-FFF2-40B4-BE49-F238E27FC236}">
                        <a16:creationId xmlns:a16="http://schemas.microsoft.com/office/drawing/2014/main" id="{33E92A54-8918-4BAD-83B0-8391AEED95AE}"/>
                      </a:ext>
                    </a:extLst>
                  </p:cNvPr>
                  <p:cNvGrpSpPr/>
                  <p:nvPr/>
                </p:nvGrpSpPr>
                <p:grpSpPr>
                  <a:xfrm>
                    <a:off x="2828190" y="4225829"/>
                    <a:ext cx="2435290" cy="1109742"/>
                    <a:chOff x="1380932" y="2029780"/>
                    <a:chExt cx="2435290" cy="1928818"/>
                  </a:xfrm>
                </p:grpSpPr>
                <p:sp>
                  <p:nvSpPr>
                    <p:cNvPr id="100" name="Rectangle: Rounded Corners 99">
                      <a:extLst>
                        <a:ext uri="{FF2B5EF4-FFF2-40B4-BE49-F238E27FC236}">
                          <a16:creationId xmlns:a16="http://schemas.microsoft.com/office/drawing/2014/main" id="{C114823A-2E9E-49B0-AB2C-C9385E2F08BB}"/>
                        </a:ext>
                      </a:extLst>
                    </p:cNvPr>
                    <p:cNvSpPr/>
                    <p:nvPr/>
                  </p:nvSpPr>
                  <p:spPr>
                    <a:xfrm>
                      <a:off x="1380932" y="2029780"/>
                      <a:ext cx="2435290" cy="68542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1" name="Rectangle 100">
                      <a:extLst>
                        <a:ext uri="{FF2B5EF4-FFF2-40B4-BE49-F238E27FC236}">
                          <a16:creationId xmlns:a16="http://schemas.microsoft.com/office/drawing/2014/main" id="{E08BDB3B-63CB-49F6-B97B-0C40D7D8266E}"/>
                        </a:ext>
                      </a:extLst>
                    </p:cNvPr>
                    <p:cNvSpPr/>
                    <p:nvPr/>
                  </p:nvSpPr>
                  <p:spPr>
                    <a:xfrm>
                      <a:off x="1380932" y="2577598"/>
                      <a:ext cx="2435290" cy="1381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TextBox 101">
                      <a:extLst>
                        <a:ext uri="{FF2B5EF4-FFF2-40B4-BE49-F238E27FC236}">
                          <a16:creationId xmlns:a16="http://schemas.microsoft.com/office/drawing/2014/main" id="{1A5D8391-A912-4CA2-A404-615DAC52FA10}"/>
                        </a:ext>
                      </a:extLst>
                    </p:cNvPr>
                    <p:cNvSpPr txBox="1"/>
                    <p:nvPr/>
                  </p:nvSpPr>
                  <p:spPr>
                    <a:xfrm>
                      <a:off x="1550381" y="2120733"/>
                      <a:ext cx="708848" cy="616792"/>
                    </a:xfrm>
                    <a:prstGeom prst="rect">
                      <a:avLst/>
                    </a:prstGeom>
                    <a:noFill/>
                  </p:spPr>
                  <p:txBody>
                    <a:bodyPr wrap="none" rtlCol="0">
                      <a:spAutoFit/>
                    </a:bodyPr>
                    <a:lstStyle/>
                    <a:p>
                      <a:r>
                        <a:rPr lang="en-US" sz="1400" dirty="0"/>
                        <a:t> </a:t>
                      </a:r>
                      <a:r>
                        <a:rPr lang="en-US" sz="1400" b="1" dirty="0"/>
                        <a:t>Global</a:t>
                      </a:r>
                    </a:p>
                    <a:p>
                      <a:endParaRPr lang="en-US" sz="1400" dirty="0"/>
                    </a:p>
                  </p:txBody>
                </p:sp>
              </p:grpSp>
              <p:grpSp>
                <p:nvGrpSpPr>
                  <p:cNvPr id="97" name="Group 96">
                    <a:extLst>
                      <a:ext uri="{FF2B5EF4-FFF2-40B4-BE49-F238E27FC236}">
                        <a16:creationId xmlns:a16="http://schemas.microsoft.com/office/drawing/2014/main" id="{9A65AAD6-9865-4CD1-AF22-36B32221F52B}"/>
                      </a:ext>
                    </a:extLst>
                  </p:cNvPr>
                  <p:cNvGrpSpPr/>
                  <p:nvPr/>
                </p:nvGrpSpPr>
                <p:grpSpPr>
                  <a:xfrm>
                    <a:off x="5575548" y="4254380"/>
                    <a:ext cx="2435290" cy="1081191"/>
                    <a:chOff x="1380932" y="2029780"/>
                    <a:chExt cx="2435290" cy="1879193"/>
                  </a:xfrm>
                </p:grpSpPr>
                <p:sp>
                  <p:nvSpPr>
                    <p:cNvPr id="98" name="Rectangle: Rounded Corners 97">
                      <a:extLst>
                        <a:ext uri="{FF2B5EF4-FFF2-40B4-BE49-F238E27FC236}">
                          <a16:creationId xmlns:a16="http://schemas.microsoft.com/office/drawing/2014/main" id="{1EF387E8-EED2-4155-89AA-86DE599C8177}"/>
                        </a:ext>
                      </a:extLst>
                    </p:cNvPr>
                    <p:cNvSpPr/>
                    <p:nvPr/>
                  </p:nvSpPr>
                  <p:spPr>
                    <a:xfrm>
                      <a:off x="1380932" y="2029780"/>
                      <a:ext cx="2435290" cy="685428"/>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9" name="Rectangle 98">
                      <a:extLst>
                        <a:ext uri="{FF2B5EF4-FFF2-40B4-BE49-F238E27FC236}">
                          <a16:creationId xmlns:a16="http://schemas.microsoft.com/office/drawing/2014/main" id="{4DBF9380-C64D-4791-B2B3-B0351A337B85}"/>
                        </a:ext>
                      </a:extLst>
                    </p:cNvPr>
                    <p:cNvSpPr/>
                    <p:nvPr/>
                  </p:nvSpPr>
                  <p:spPr>
                    <a:xfrm>
                      <a:off x="1380932" y="2577601"/>
                      <a:ext cx="2435290" cy="1331372"/>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94" name="TextBox 93">
                  <a:extLst>
                    <a:ext uri="{FF2B5EF4-FFF2-40B4-BE49-F238E27FC236}">
                      <a16:creationId xmlns:a16="http://schemas.microsoft.com/office/drawing/2014/main" id="{6F3AE5B8-1271-4521-9E99-BE100F017D25}"/>
                    </a:ext>
                  </a:extLst>
                </p:cNvPr>
                <p:cNvSpPr txBox="1"/>
                <p:nvPr/>
              </p:nvSpPr>
              <p:spPr>
                <a:xfrm>
                  <a:off x="2898060" y="3928100"/>
                  <a:ext cx="835165" cy="250497"/>
                </a:xfrm>
                <a:prstGeom prst="rect">
                  <a:avLst/>
                </a:prstGeom>
                <a:noFill/>
              </p:spPr>
              <p:txBody>
                <a:bodyPr wrap="none" rtlCol="0">
                  <a:spAutoFit/>
                </a:bodyPr>
                <a:lstStyle/>
                <a:p>
                  <a:r>
                    <a:rPr lang="en-US" dirty="0"/>
                    <a:t>Scopes</a:t>
                  </a:r>
                  <a:endParaRPr lang="en-US" dirty="0">
                    <a:solidFill>
                      <a:schemeClr val="tx1">
                        <a:lumMod val="95000"/>
                        <a:lumOff val="5000"/>
                      </a:schemeClr>
                    </a:solidFill>
                  </a:endParaRPr>
                </a:p>
              </p:txBody>
            </p:sp>
          </p:grpSp>
          <p:sp>
            <p:nvSpPr>
              <p:cNvPr id="92" name="TextBox 91">
                <a:extLst>
                  <a:ext uri="{FF2B5EF4-FFF2-40B4-BE49-F238E27FC236}">
                    <a16:creationId xmlns:a16="http://schemas.microsoft.com/office/drawing/2014/main" id="{037440DB-1089-4E2C-89D2-BD570613512F}"/>
                  </a:ext>
                </a:extLst>
              </p:cNvPr>
              <p:cNvSpPr txBox="1"/>
              <p:nvPr/>
            </p:nvSpPr>
            <p:spPr>
              <a:xfrm>
                <a:off x="6011834" y="3862602"/>
                <a:ext cx="603627" cy="523220"/>
              </a:xfrm>
              <a:prstGeom prst="rect">
                <a:avLst/>
              </a:prstGeom>
              <a:noFill/>
            </p:spPr>
            <p:txBody>
              <a:bodyPr wrap="none" rtlCol="0">
                <a:spAutoFit/>
              </a:bodyPr>
              <a:lstStyle/>
              <a:p>
                <a:r>
                  <a:rPr lang="en-US" sz="1400" dirty="0"/>
                  <a:t> </a:t>
                </a:r>
                <a:r>
                  <a:rPr lang="en-US" sz="1400" b="1" dirty="0"/>
                  <a:t>Local</a:t>
                </a:r>
              </a:p>
              <a:p>
                <a:endParaRPr lang="en-US" sz="1400" dirty="0"/>
              </a:p>
            </p:txBody>
          </p:sp>
        </p:grpSp>
        <p:sp>
          <p:nvSpPr>
            <p:cNvPr id="50" name="TextBox 49">
              <a:extLst>
                <a:ext uri="{FF2B5EF4-FFF2-40B4-BE49-F238E27FC236}">
                  <a16:creationId xmlns:a16="http://schemas.microsoft.com/office/drawing/2014/main" id="{375719A5-1C53-4048-A910-B107C916FBB8}"/>
                </a:ext>
              </a:extLst>
            </p:cNvPr>
            <p:cNvSpPr txBox="1"/>
            <p:nvPr/>
          </p:nvSpPr>
          <p:spPr>
            <a:xfrm>
              <a:off x="2958819" y="4745759"/>
              <a:ext cx="2366353" cy="261610"/>
            </a:xfrm>
            <a:prstGeom prst="rect">
              <a:avLst/>
            </a:prstGeom>
            <a:noFill/>
          </p:spPr>
          <p:txBody>
            <a:bodyPr wrap="none" rtlCol="0">
              <a:spAutoFit/>
            </a:bodyPr>
            <a:lstStyle/>
            <a:p>
              <a:r>
                <a:rPr lang="en-US" sz="1100" dirty="0">
                  <a:solidFill>
                    <a:schemeClr val="bg1"/>
                  </a:solidFill>
                </a:rPr>
                <a:t> - </a:t>
              </a:r>
              <a:r>
                <a:rPr lang="en-US" sz="1100" b="1" dirty="0">
                  <a:solidFill>
                    <a:schemeClr val="bg1"/>
                  </a:solidFill>
                </a:rPr>
                <a:t>Outermost</a:t>
              </a:r>
              <a:r>
                <a:rPr lang="en-US" sz="1100" dirty="0">
                  <a:solidFill>
                    <a:schemeClr val="bg1"/>
                  </a:solidFill>
                </a:rPr>
                <a:t> scope and is pre-defined</a:t>
              </a:r>
            </a:p>
          </p:txBody>
        </p:sp>
        <p:sp>
          <p:nvSpPr>
            <p:cNvPr id="51" name="TextBox 50">
              <a:extLst>
                <a:ext uri="{FF2B5EF4-FFF2-40B4-BE49-F238E27FC236}">
                  <a16:creationId xmlns:a16="http://schemas.microsoft.com/office/drawing/2014/main" id="{F805A015-9F0F-4405-93E9-0487F24FBBD2}"/>
                </a:ext>
              </a:extLst>
            </p:cNvPr>
            <p:cNvSpPr txBox="1"/>
            <p:nvPr/>
          </p:nvSpPr>
          <p:spPr>
            <a:xfrm>
              <a:off x="2997387" y="4942744"/>
              <a:ext cx="2290820" cy="276999"/>
            </a:xfrm>
            <a:prstGeom prst="rect">
              <a:avLst/>
            </a:prstGeom>
            <a:noFill/>
          </p:spPr>
          <p:txBody>
            <a:bodyPr wrap="none" rtlCol="0">
              <a:spAutoFit/>
            </a:bodyPr>
            <a:lstStyle/>
            <a:p>
              <a:r>
                <a:rPr lang="en-US" sz="1200" dirty="0">
                  <a:solidFill>
                    <a:schemeClr val="bg1"/>
                  </a:solidFill>
                </a:rPr>
                <a:t>- Created by the JavaScript engine</a:t>
              </a:r>
            </a:p>
          </p:txBody>
        </p:sp>
        <p:sp>
          <p:nvSpPr>
            <p:cNvPr id="87" name="TextBox 86">
              <a:extLst>
                <a:ext uri="{FF2B5EF4-FFF2-40B4-BE49-F238E27FC236}">
                  <a16:creationId xmlns:a16="http://schemas.microsoft.com/office/drawing/2014/main" id="{56F0C997-DEB7-4507-BFD1-025172B9D1E6}"/>
                </a:ext>
              </a:extLst>
            </p:cNvPr>
            <p:cNvSpPr txBox="1"/>
            <p:nvPr/>
          </p:nvSpPr>
          <p:spPr>
            <a:xfrm>
              <a:off x="2997387" y="5140808"/>
              <a:ext cx="2193036" cy="461665"/>
            </a:xfrm>
            <a:prstGeom prst="rect">
              <a:avLst/>
            </a:prstGeom>
            <a:noFill/>
          </p:spPr>
          <p:txBody>
            <a:bodyPr wrap="square" rtlCol="0">
              <a:spAutoFit/>
            </a:bodyPr>
            <a:lstStyle/>
            <a:p>
              <a:r>
                <a:rPr lang="en-US" sz="1200" dirty="0">
                  <a:solidFill>
                    <a:schemeClr val="bg1"/>
                  </a:solidFill>
                </a:rPr>
                <a:t>- Accessed and modified from </a:t>
              </a:r>
              <a:r>
                <a:rPr lang="en-US" sz="1200" i="1" dirty="0">
                  <a:solidFill>
                    <a:schemeClr val="bg1"/>
                  </a:solidFill>
                </a:rPr>
                <a:t>any other</a:t>
              </a:r>
              <a:r>
                <a:rPr lang="en-US" sz="1200" dirty="0">
                  <a:solidFill>
                    <a:schemeClr val="bg1"/>
                  </a:solidFill>
                </a:rPr>
                <a:t> scope</a:t>
              </a:r>
            </a:p>
          </p:txBody>
        </p:sp>
        <p:sp>
          <p:nvSpPr>
            <p:cNvPr id="88" name="TextBox 87">
              <a:extLst>
                <a:ext uri="{FF2B5EF4-FFF2-40B4-BE49-F238E27FC236}">
                  <a16:creationId xmlns:a16="http://schemas.microsoft.com/office/drawing/2014/main" id="{4D828359-DB9D-425A-AC2B-62B660378C63}"/>
                </a:ext>
              </a:extLst>
            </p:cNvPr>
            <p:cNvSpPr txBox="1"/>
            <p:nvPr/>
          </p:nvSpPr>
          <p:spPr>
            <a:xfrm>
              <a:off x="5827304" y="4804564"/>
              <a:ext cx="2193036" cy="461665"/>
            </a:xfrm>
            <a:prstGeom prst="rect">
              <a:avLst/>
            </a:prstGeom>
            <a:noFill/>
          </p:spPr>
          <p:txBody>
            <a:bodyPr wrap="square" rtlCol="0">
              <a:spAutoFit/>
            </a:bodyPr>
            <a:lstStyle/>
            <a:p>
              <a:r>
                <a:rPr lang="en-US" sz="1200" dirty="0">
                  <a:solidFill>
                    <a:schemeClr val="bg1"/>
                  </a:solidFill>
                </a:rPr>
                <a:t>- Created within the global scope</a:t>
              </a:r>
            </a:p>
          </p:txBody>
        </p:sp>
        <p:sp>
          <p:nvSpPr>
            <p:cNvPr id="89" name="Rectangle 88">
              <a:extLst>
                <a:ext uri="{FF2B5EF4-FFF2-40B4-BE49-F238E27FC236}">
                  <a16:creationId xmlns:a16="http://schemas.microsoft.com/office/drawing/2014/main" id="{5AA7259B-D026-41B0-9FA8-E697BF177873}"/>
                </a:ext>
              </a:extLst>
            </p:cNvPr>
            <p:cNvSpPr/>
            <p:nvPr/>
          </p:nvSpPr>
          <p:spPr>
            <a:xfrm>
              <a:off x="5779940" y="5186973"/>
              <a:ext cx="2193036" cy="646331"/>
            </a:xfrm>
            <a:prstGeom prst="rect">
              <a:avLst/>
            </a:prstGeom>
          </p:spPr>
          <p:txBody>
            <a:bodyPr wrap="square">
              <a:spAutoFit/>
            </a:bodyPr>
            <a:lstStyle/>
            <a:p>
              <a:r>
                <a:rPr lang="en-US" sz="1200" dirty="0">
                  <a:solidFill>
                    <a:schemeClr val="bg1"/>
                  </a:solidFill>
                  <a:latin typeface="+mj-lt"/>
                </a:rPr>
                <a:t>- Every time a function is declared, a new local scope gets created</a:t>
              </a:r>
            </a:p>
          </p:txBody>
        </p:sp>
        <p:sp>
          <p:nvSpPr>
            <p:cNvPr id="90" name="Rectangle 89">
              <a:extLst>
                <a:ext uri="{FF2B5EF4-FFF2-40B4-BE49-F238E27FC236}">
                  <a16:creationId xmlns:a16="http://schemas.microsoft.com/office/drawing/2014/main" id="{A937FFA9-43AB-4A68-B15A-22B4EDAF2509}"/>
                </a:ext>
              </a:extLst>
            </p:cNvPr>
            <p:cNvSpPr/>
            <p:nvPr/>
          </p:nvSpPr>
          <p:spPr>
            <a:xfrm>
              <a:off x="5766740" y="5769840"/>
              <a:ext cx="2314163" cy="461665"/>
            </a:xfrm>
            <a:prstGeom prst="rect">
              <a:avLst/>
            </a:prstGeom>
          </p:spPr>
          <p:txBody>
            <a:bodyPr wrap="square">
              <a:spAutoFit/>
            </a:bodyPr>
            <a:lstStyle/>
            <a:p>
              <a:r>
                <a:rPr lang="en-US" sz="1200" dirty="0">
                  <a:solidFill>
                    <a:schemeClr val="bg1"/>
                  </a:solidFill>
                </a:rPr>
                <a:t>- Accessed and modified </a:t>
              </a:r>
              <a:r>
                <a:rPr lang="en-US" sz="1200" i="1" dirty="0">
                  <a:solidFill>
                    <a:schemeClr val="bg1"/>
                  </a:solidFill>
                </a:rPr>
                <a:t>within the same scope</a:t>
              </a:r>
              <a:r>
                <a:rPr lang="en-US" sz="1200" dirty="0">
                  <a:solidFill>
                    <a:schemeClr val="bg1"/>
                  </a:solidFill>
                </a:rPr>
                <a:t>.</a:t>
              </a:r>
              <a:endParaRPr lang="en-US" sz="1200" dirty="0">
                <a:solidFill>
                  <a:schemeClr val="bg1"/>
                </a:solidFill>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201404126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250" fill="hold"/>
                                        <p:tgtEl>
                                          <p:spTgt spid="47"/>
                                        </p:tgtEl>
                                        <p:attrNameLst>
                                          <p:attrName>ppt_w</p:attrName>
                                        </p:attrNameLst>
                                      </p:cBhvr>
                                      <p:tavLst>
                                        <p:tav tm="0">
                                          <p:val>
                                            <p:fltVal val="0"/>
                                          </p:val>
                                        </p:tav>
                                        <p:tav tm="100000">
                                          <p:val>
                                            <p:strVal val="#ppt_w"/>
                                          </p:val>
                                        </p:tav>
                                      </p:tavLst>
                                    </p:anim>
                                    <p:anim calcmode="lin" valueType="num">
                                      <p:cBhvr>
                                        <p:cTn id="8" dur="250" fill="hold"/>
                                        <p:tgtEl>
                                          <p:spTgt spid="47"/>
                                        </p:tgtEl>
                                        <p:attrNameLst>
                                          <p:attrName>ppt_h</p:attrName>
                                        </p:attrNameLst>
                                      </p:cBhvr>
                                      <p:tavLst>
                                        <p:tav tm="0">
                                          <p:val>
                                            <p:fltVal val="0"/>
                                          </p:val>
                                        </p:tav>
                                        <p:tav tm="100000">
                                          <p:val>
                                            <p:strVal val="#ppt_h"/>
                                          </p:val>
                                        </p:tav>
                                      </p:tavLst>
                                    </p:anim>
                                    <p:animEffect transition="in" filter="fade">
                                      <p:cBhvr>
                                        <p:cTn id="9" dur="250"/>
                                        <p:tgtEl>
                                          <p:spTgt spid="4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6"/>
                                        </p:tgtEl>
                                        <p:attrNameLst>
                                          <p:attrName>style.visibility</p:attrName>
                                        </p:attrNameLst>
                                      </p:cBhvr>
                                      <p:to>
                                        <p:strVal val="visible"/>
                                      </p:to>
                                    </p:set>
                                    <p:anim calcmode="lin" valueType="num">
                                      <p:cBhvr>
                                        <p:cTn id="14" dur="250" fill="hold"/>
                                        <p:tgtEl>
                                          <p:spTgt spid="46"/>
                                        </p:tgtEl>
                                        <p:attrNameLst>
                                          <p:attrName>ppt_w</p:attrName>
                                        </p:attrNameLst>
                                      </p:cBhvr>
                                      <p:tavLst>
                                        <p:tav tm="0">
                                          <p:val>
                                            <p:fltVal val="0"/>
                                          </p:val>
                                        </p:tav>
                                        <p:tav tm="100000">
                                          <p:val>
                                            <p:strVal val="#ppt_w"/>
                                          </p:val>
                                        </p:tav>
                                      </p:tavLst>
                                    </p:anim>
                                    <p:anim calcmode="lin" valueType="num">
                                      <p:cBhvr>
                                        <p:cTn id="15" dur="250" fill="hold"/>
                                        <p:tgtEl>
                                          <p:spTgt spid="46"/>
                                        </p:tgtEl>
                                        <p:attrNameLst>
                                          <p:attrName>ppt_h</p:attrName>
                                        </p:attrNameLst>
                                      </p:cBhvr>
                                      <p:tavLst>
                                        <p:tav tm="0">
                                          <p:val>
                                            <p:fltVal val="0"/>
                                          </p:val>
                                        </p:tav>
                                        <p:tav tm="100000">
                                          <p:val>
                                            <p:strVal val="#ppt_h"/>
                                          </p:val>
                                        </p:tav>
                                      </p:tavLst>
                                    </p:anim>
                                    <p:animEffect transition="in" filter="fade">
                                      <p:cBhvr>
                                        <p:cTn id="16" dur="250"/>
                                        <p:tgtEl>
                                          <p:spTgt spid="46"/>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p:cTn id="21" dur="250" fill="hold"/>
                                        <p:tgtEl>
                                          <p:spTgt spid="48"/>
                                        </p:tgtEl>
                                        <p:attrNameLst>
                                          <p:attrName>ppt_w</p:attrName>
                                        </p:attrNameLst>
                                      </p:cBhvr>
                                      <p:tavLst>
                                        <p:tav tm="0">
                                          <p:val>
                                            <p:fltVal val="0"/>
                                          </p:val>
                                        </p:tav>
                                        <p:tav tm="100000">
                                          <p:val>
                                            <p:strVal val="#ppt_w"/>
                                          </p:val>
                                        </p:tav>
                                      </p:tavLst>
                                    </p:anim>
                                    <p:anim calcmode="lin" valueType="num">
                                      <p:cBhvr>
                                        <p:cTn id="22" dur="250" fill="hold"/>
                                        <p:tgtEl>
                                          <p:spTgt spid="48"/>
                                        </p:tgtEl>
                                        <p:attrNameLst>
                                          <p:attrName>ppt_h</p:attrName>
                                        </p:attrNameLst>
                                      </p:cBhvr>
                                      <p:tavLst>
                                        <p:tav tm="0">
                                          <p:val>
                                            <p:fltVal val="0"/>
                                          </p:val>
                                        </p:tav>
                                        <p:tav tm="100000">
                                          <p:val>
                                            <p:strVal val="#ppt_h"/>
                                          </p:val>
                                        </p:tav>
                                      </p:tavLst>
                                    </p:anim>
                                    <p:animEffect transition="in" filter="fade">
                                      <p:cBhvr>
                                        <p:cTn id="23" dur="25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sp>
        <p:nvSpPr>
          <p:cNvPr id="46" name="Rectangle 45">
            <a:extLst>
              <a:ext uri="{FF2B5EF4-FFF2-40B4-BE49-F238E27FC236}">
                <a16:creationId xmlns:a16="http://schemas.microsoft.com/office/drawing/2014/main" id="{69E0DD8D-5D16-40FC-98FA-90B83484F597}"/>
              </a:ext>
            </a:extLst>
          </p:cNvPr>
          <p:cNvSpPr/>
          <p:nvPr/>
        </p:nvSpPr>
        <p:spPr>
          <a:xfrm>
            <a:off x="3094223" y="902402"/>
            <a:ext cx="3940627" cy="2492990"/>
          </a:xfrm>
          <a:prstGeom prst="rect">
            <a:avLst/>
          </a:prstGeom>
          <a:solidFill>
            <a:schemeClr val="tx1"/>
          </a:solidFill>
        </p:spPr>
        <p:txBody>
          <a:bodyPr wrap="square">
            <a:spAutoFit/>
          </a:bodyPr>
          <a:lstStyle/>
          <a:p>
            <a:r>
              <a:rPr lang="en-US" sz="1200" dirty="0">
                <a:solidFill>
                  <a:srgbClr val="608B4E"/>
                </a:solidFill>
                <a:latin typeface="Consolas" panose="020B0609020204030204" pitchFamily="49" charset="0"/>
              </a:rPr>
              <a:t>// Global scope</a:t>
            </a:r>
            <a:endParaRPr lang="en-US" sz="1200" dirty="0">
              <a:solidFill>
                <a:srgbClr val="D4D4D4"/>
              </a:solidFill>
              <a:latin typeface="Consolas" panose="020B0609020204030204" pitchFamily="49" charset="0"/>
            </a:endParaRP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greet</a:t>
            </a:r>
            <a:r>
              <a:rPr lang="en-US" sz="1200" dirty="0">
                <a:solidFill>
                  <a:srgbClr val="D4D4D4"/>
                </a:solidFill>
                <a:latin typeface="Consolas" panose="020B0609020204030204" pitchFamily="49" charset="0"/>
              </a:rPr>
              <a:t> = </a:t>
            </a:r>
            <a:r>
              <a:rPr lang="en-US" sz="1200" dirty="0">
                <a:solidFill>
                  <a:srgbClr val="CE9178"/>
                </a:solidFill>
                <a:latin typeface="Consolas" panose="020B0609020204030204" pitchFamily="49" charset="0"/>
              </a:rPr>
              <a:t>'Hello!'</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Globally scoped</a:t>
            </a:r>
            <a:endParaRPr lang="en-US" sz="1200" dirty="0">
              <a:solidFill>
                <a:srgbClr val="D4D4D4"/>
              </a:solidFill>
              <a:latin typeface="Consolas" panose="020B0609020204030204" pitchFamily="49" charset="0"/>
            </a:endParaRP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changeGreet</a:t>
            </a:r>
            <a:r>
              <a:rPr lang="en-US" sz="1200" dirty="0">
                <a:solidFill>
                  <a:srgbClr val="D4D4D4"/>
                </a:solidFill>
                <a:latin typeface="Consolas" panose="020B0609020204030204" pitchFamily="49" charset="0"/>
              </a:rPr>
              <a:t> () {</a:t>
            </a:r>
          </a:p>
          <a:p>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'2: '</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greet</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Accessible</a:t>
            </a:r>
            <a:endParaRPr lang="en-US" sz="1200" dirty="0">
              <a:solidFill>
                <a:srgbClr val="D4D4D4"/>
              </a:solidFill>
              <a:latin typeface="Consolas" panose="020B0609020204030204" pitchFamily="49" charset="0"/>
            </a:endParaRPr>
          </a:p>
          <a:p>
            <a:r>
              <a:rPr lang="en-US" sz="1200" dirty="0">
                <a:solidFill>
                  <a:srgbClr val="9CDCFE"/>
                </a:solidFill>
                <a:latin typeface="Consolas" panose="020B0609020204030204" pitchFamily="49" charset="0"/>
              </a:rPr>
              <a:t> greet</a:t>
            </a:r>
            <a:r>
              <a:rPr lang="en-US" sz="1200" dirty="0">
                <a:solidFill>
                  <a:srgbClr val="D4D4D4"/>
                </a:solidFill>
                <a:latin typeface="Consolas" panose="020B0609020204030204" pitchFamily="49" charset="0"/>
              </a:rPr>
              <a:t> = </a:t>
            </a:r>
            <a:r>
              <a:rPr lang="en-US" sz="1200" dirty="0">
                <a:solidFill>
                  <a:srgbClr val="CE9178"/>
                </a:solidFill>
                <a:latin typeface="Consolas" panose="020B0609020204030204" pitchFamily="49" charset="0"/>
              </a:rPr>
              <a:t>'Hey!'</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Modified</a:t>
            </a:r>
            <a:endParaRPr lang="en-US" sz="1200" dirty="0">
              <a:solidFill>
                <a:srgbClr val="D4D4D4"/>
              </a:solidFill>
              <a:latin typeface="Consolas" panose="020B0609020204030204" pitchFamily="49" charset="0"/>
            </a:endParaRPr>
          </a:p>
          <a:p>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'3: '</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greet</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Accessible</a:t>
            </a:r>
            <a:endParaRPr lang="en-US" sz="1200" dirty="0">
              <a:solidFill>
                <a:srgbClr val="D4D4D4"/>
              </a:solidFill>
              <a:latin typeface="Consolas" panose="020B0609020204030204" pitchFamily="49" charset="0"/>
            </a:endParaRPr>
          </a:p>
          <a:p>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4EC9B0"/>
                </a:solidFill>
                <a:latin typeface="Consolas" panose="020B0609020204030204" pitchFamily="49" charset="0"/>
              </a:rPr>
              <a:t>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'1: '</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greet</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Accessible</a:t>
            </a:r>
            <a:endParaRPr lang="en-US" sz="1200" dirty="0">
              <a:solidFill>
                <a:srgbClr val="D4D4D4"/>
              </a:solidFill>
              <a:latin typeface="Consolas" panose="020B0609020204030204" pitchFamily="49" charset="0"/>
            </a:endParaRPr>
          </a:p>
          <a:p>
            <a:r>
              <a:rPr lang="en-US" sz="1200" dirty="0" err="1">
                <a:solidFill>
                  <a:srgbClr val="DCDCAA"/>
                </a:solidFill>
                <a:latin typeface="Consolas" panose="020B0609020204030204" pitchFamily="49" charset="0"/>
              </a:rPr>
              <a:t>changeGreet</a:t>
            </a:r>
            <a:r>
              <a:rPr lang="en-US" sz="1200" dirty="0">
                <a:solidFill>
                  <a:srgbClr val="D4D4D4"/>
                </a:solidFill>
                <a:latin typeface="Consolas" panose="020B0609020204030204" pitchFamily="49" charset="0"/>
              </a:rPr>
              <a:t>()</a:t>
            </a:r>
          </a:p>
          <a:p>
            <a:r>
              <a:rPr lang="en-US" sz="1200" dirty="0">
                <a:solidFill>
                  <a:srgbClr val="4EC9B0"/>
                </a:solidFill>
                <a:latin typeface="Consolas" panose="020B0609020204030204" pitchFamily="49" charset="0"/>
              </a:rPr>
              <a:t>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'4: '</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greet</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Accessible</a:t>
            </a:r>
            <a:endParaRPr lang="en-US" sz="1200" b="0" dirty="0">
              <a:solidFill>
                <a:srgbClr val="D4D4D4"/>
              </a:solidFill>
              <a:effectLst/>
              <a:latin typeface="Consolas" panose="020B0609020204030204" pitchFamily="49" charset="0"/>
            </a:endParaRPr>
          </a:p>
        </p:txBody>
      </p:sp>
      <p:sp>
        <p:nvSpPr>
          <p:cNvPr id="47" name="Rectangle 46">
            <a:extLst>
              <a:ext uri="{FF2B5EF4-FFF2-40B4-BE49-F238E27FC236}">
                <a16:creationId xmlns:a16="http://schemas.microsoft.com/office/drawing/2014/main" id="{05E0FB2A-3296-4623-8F4E-65C5AAC95EEE}"/>
              </a:ext>
            </a:extLst>
          </p:cNvPr>
          <p:cNvSpPr/>
          <p:nvPr/>
        </p:nvSpPr>
        <p:spPr>
          <a:xfrm>
            <a:off x="3886178" y="3492244"/>
            <a:ext cx="6096000" cy="2123658"/>
          </a:xfrm>
          <a:prstGeom prst="rect">
            <a:avLst/>
          </a:prstGeom>
          <a:solidFill>
            <a:schemeClr val="tx1"/>
          </a:solidFill>
        </p:spPr>
        <p:txBody>
          <a:bodyPr>
            <a:spAutoFit/>
          </a:bodyPr>
          <a:lstStyle/>
          <a:p>
            <a:r>
              <a:rPr lang="en-US" sz="1200" dirty="0">
                <a:solidFill>
                  <a:srgbClr val="608B4E"/>
                </a:solidFill>
                <a:latin typeface="Consolas" panose="020B0609020204030204" pitchFamily="49" charset="0"/>
              </a:rPr>
              <a:t>// Global scope</a:t>
            </a:r>
            <a:endParaRPr lang="en-US" sz="1200" dirty="0">
              <a:solidFill>
                <a:srgbClr val="D4D4D4"/>
              </a:solidFill>
              <a:latin typeface="Consolas" panose="020B0609020204030204" pitchFamily="49" charset="0"/>
            </a:endParaRP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sayHi</a:t>
            </a:r>
            <a:r>
              <a:rPr lang="en-US" sz="1200" dirty="0">
                <a:solidFill>
                  <a:srgbClr val="D4D4D4"/>
                </a:solidFill>
                <a:latin typeface="Consolas" panose="020B0609020204030204" pitchFamily="49" charset="0"/>
              </a:rPr>
              <a:t> () {</a:t>
            </a:r>
          </a:p>
          <a:p>
            <a:r>
              <a:rPr lang="en-US" sz="1200" dirty="0">
                <a:solidFill>
                  <a:srgbClr val="608B4E"/>
                </a:solidFill>
                <a:latin typeface="Consolas" panose="020B0609020204030204" pitchFamily="49" charset="0"/>
              </a:rPr>
              <a:t> // Local scope</a:t>
            </a:r>
            <a:endParaRPr lang="en-US" sz="1200" dirty="0">
              <a:solidFill>
                <a:srgbClr val="D4D4D4"/>
              </a:solidFill>
              <a:latin typeface="Consolas" panose="020B0609020204030204" pitchFamily="49" charset="0"/>
            </a:endParaRPr>
          </a:p>
          <a:p>
            <a:r>
              <a:rPr lang="en-US" sz="1200" dirty="0">
                <a:solidFill>
                  <a:srgbClr val="569CD6"/>
                </a:solidFill>
                <a:latin typeface="Consolas" panose="020B0609020204030204" pitchFamily="49" charset="0"/>
              </a:rPr>
              <a:t> 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greet</a:t>
            </a:r>
            <a:r>
              <a:rPr lang="en-US" sz="1200" dirty="0">
                <a:solidFill>
                  <a:srgbClr val="D4D4D4"/>
                </a:solidFill>
                <a:latin typeface="Consolas" panose="020B0609020204030204" pitchFamily="49" charset="0"/>
              </a:rPr>
              <a:t> = </a:t>
            </a:r>
            <a:r>
              <a:rPr lang="en-US" sz="1200" dirty="0">
                <a:solidFill>
                  <a:srgbClr val="CE9178"/>
                </a:solidFill>
                <a:latin typeface="Consolas" panose="020B0609020204030204" pitchFamily="49" charset="0"/>
              </a:rPr>
              <a:t>'Hello!'</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Locally scoped</a:t>
            </a:r>
            <a:endParaRPr lang="en-US" sz="1200" dirty="0">
              <a:solidFill>
                <a:srgbClr val="D4D4D4"/>
              </a:solidFill>
              <a:latin typeface="Consolas" panose="020B0609020204030204" pitchFamily="49" charset="0"/>
            </a:endParaRPr>
          </a:p>
          <a:p>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'1: '</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greet</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Accessible within the same scope</a:t>
            </a:r>
            <a:endParaRPr lang="en-US" sz="1200" dirty="0">
              <a:solidFill>
                <a:srgbClr val="D4D4D4"/>
              </a:solidFill>
              <a:latin typeface="Consolas" panose="020B0609020204030204" pitchFamily="49" charset="0"/>
            </a:endParaRPr>
          </a:p>
          <a:p>
            <a:r>
              <a:rPr lang="en-US" sz="1200" dirty="0">
                <a:solidFill>
                  <a:srgbClr val="9CDCFE"/>
                </a:solidFill>
                <a:latin typeface="Consolas" panose="020B0609020204030204" pitchFamily="49" charset="0"/>
              </a:rPr>
              <a:t> greet</a:t>
            </a:r>
            <a:r>
              <a:rPr lang="en-US" sz="1200" dirty="0">
                <a:solidFill>
                  <a:srgbClr val="D4D4D4"/>
                </a:solidFill>
                <a:latin typeface="Consolas" panose="020B0609020204030204" pitchFamily="49" charset="0"/>
              </a:rPr>
              <a:t> = </a:t>
            </a:r>
            <a:r>
              <a:rPr lang="en-US" sz="1200" dirty="0">
                <a:solidFill>
                  <a:srgbClr val="CE9178"/>
                </a:solidFill>
                <a:latin typeface="Consolas" panose="020B0609020204030204" pitchFamily="49" charset="0"/>
              </a:rPr>
              <a:t>'Hey!'</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Modified within the same scope</a:t>
            </a:r>
            <a:endParaRPr lang="en-US" sz="1200" dirty="0">
              <a:solidFill>
                <a:srgbClr val="D4D4D4"/>
              </a:solidFill>
              <a:latin typeface="Consolas" panose="020B0609020204030204" pitchFamily="49" charset="0"/>
            </a:endParaRPr>
          </a:p>
          <a:p>
            <a:r>
              <a:rPr lang="en-US" sz="1200" dirty="0">
                <a:solidFill>
                  <a:srgbClr val="4EC9B0"/>
                </a:solidFill>
                <a:latin typeface="Consolas" panose="020B0609020204030204" pitchFamily="49" charset="0"/>
              </a:rPr>
              <a:t> 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'2: '</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greet</a:t>
            </a:r>
            <a:r>
              <a:rPr lang="en-US" sz="1200" dirty="0">
                <a:solidFill>
                  <a:srgbClr val="D4D4D4"/>
                </a:solidFill>
                <a:latin typeface="Consolas" panose="020B0609020204030204" pitchFamily="49" charset="0"/>
              </a:rPr>
              <a:t>) </a:t>
            </a:r>
            <a:r>
              <a:rPr lang="en-US" sz="1200" dirty="0">
                <a:solidFill>
                  <a:srgbClr val="608B4E"/>
                </a:solidFill>
                <a:latin typeface="Consolas" panose="020B0609020204030204" pitchFamily="49" charset="0"/>
              </a:rPr>
              <a:t>// Accessible within the same scope</a:t>
            </a:r>
            <a:endParaRPr lang="en-US" sz="1200" dirty="0">
              <a:solidFill>
                <a:srgbClr val="D4D4D4"/>
              </a:solidFill>
              <a:latin typeface="Consolas" panose="020B0609020204030204" pitchFamily="49" charset="0"/>
            </a:endParaRPr>
          </a:p>
          <a:p>
            <a:r>
              <a:rPr lang="en-US" sz="1200" dirty="0">
                <a:solidFill>
                  <a:srgbClr val="D4D4D4"/>
                </a:solidFill>
                <a:latin typeface="Consolas" panose="020B0609020204030204" pitchFamily="49" charset="0"/>
              </a:rPr>
              <a:t>}</a:t>
            </a:r>
          </a:p>
          <a:p>
            <a:r>
              <a:rPr lang="en-US" sz="1200" dirty="0" err="1">
                <a:solidFill>
                  <a:srgbClr val="DCDCAA"/>
                </a:solidFill>
                <a:latin typeface="Consolas" panose="020B0609020204030204" pitchFamily="49" charset="0"/>
              </a:rPr>
              <a:t>sayHi</a:t>
            </a:r>
            <a:r>
              <a:rPr lang="en-US" sz="1200" dirty="0">
                <a:solidFill>
                  <a:srgbClr val="D4D4D4"/>
                </a:solidFill>
                <a:latin typeface="Consolas" panose="020B0609020204030204" pitchFamily="49" charset="0"/>
              </a:rPr>
              <a:t>()</a:t>
            </a:r>
          </a:p>
          <a:p>
            <a:r>
              <a:rPr lang="en-US" sz="1200" dirty="0">
                <a:solidFill>
                  <a:srgbClr val="4EC9B0"/>
                </a:solidFill>
                <a:latin typeface="Consolas" panose="020B0609020204030204" pitchFamily="49" charset="0"/>
              </a:rPr>
              <a:t>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'3: '</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greet</a:t>
            </a:r>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48" name="Rectangle 47">
            <a:extLst>
              <a:ext uri="{FF2B5EF4-FFF2-40B4-BE49-F238E27FC236}">
                <a16:creationId xmlns:a16="http://schemas.microsoft.com/office/drawing/2014/main" id="{F52A2FE3-0037-4572-B49B-5A133543B72E}"/>
              </a:ext>
            </a:extLst>
          </p:cNvPr>
          <p:cNvSpPr/>
          <p:nvPr/>
        </p:nvSpPr>
        <p:spPr>
          <a:xfrm>
            <a:off x="7290667" y="1548732"/>
            <a:ext cx="2401077" cy="1200329"/>
          </a:xfrm>
          <a:prstGeom prst="rect">
            <a:avLst/>
          </a:prstGeom>
          <a:solidFill>
            <a:schemeClr val="tx1"/>
          </a:solidFill>
        </p:spPr>
        <p:txBody>
          <a:bodyPr wrap="square">
            <a:spAutoFit/>
          </a:bodyPr>
          <a:lstStyle/>
          <a:p>
            <a:r>
              <a:rPr lang="en-US" dirty="0">
                <a:solidFill>
                  <a:srgbClr val="B5CEA8"/>
                </a:solidFill>
                <a:latin typeface="Consolas" panose="020B0609020204030204" pitchFamily="49" charset="0"/>
              </a:rPr>
              <a:t>1</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Hello</a:t>
            </a:r>
            <a:r>
              <a:rPr lang="en-US" dirty="0">
                <a:solidFill>
                  <a:srgbClr val="D4D4D4"/>
                </a:solidFill>
                <a:latin typeface="Consolas" panose="020B0609020204030204" pitchFamily="49" charset="0"/>
              </a:rPr>
              <a:t>! </a:t>
            </a:r>
          </a:p>
          <a:p>
            <a:r>
              <a:rPr lang="en-US" dirty="0">
                <a:solidFill>
                  <a:srgbClr val="B5CEA8"/>
                </a:solidFill>
                <a:latin typeface="Consolas" panose="020B0609020204030204" pitchFamily="49" charset="0"/>
              </a:rPr>
              <a:t>2</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Hello</a:t>
            </a:r>
            <a:r>
              <a:rPr lang="en-US" dirty="0">
                <a:solidFill>
                  <a:srgbClr val="D4D4D4"/>
                </a:solidFill>
                <a:latin typeface="Consolas" panose="020B0609020204030204" pitchFamily="49" charset="0"/>
              </a:rPr>
              <a:t>!</a:t>
            </a:r>
          </a:p>
          <a:p>
            <a:r>
              <a:rPr lang="en-US" dirty="0">
                <a:solidFill>
                  <a:srgbClr val="B5CEA8"/>
                </a:solidFill>
                <a:latin typeface="Consolas" panose="020B0609020204030204" pitchFamily="49" charset="0"/>
              </a:rPr>
              <a:t>3</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Hey</a:t>
            </a:r>
            <a:r>
              <a:rPr lang="en-US" dirty="0">
                <a:solidFill>
                  <a:srgbClr val="D4D4D4"/>
                </a:solidFill>
                <a:latin typeface="Consolas" panose="020B0609020204030204" pitchFamily="49" charset="0"/>
              </a:rPr>
              <a:t>!</a:t>
            </a:r>
          </a:p>
          <a:p>
            <a:r>
              <a:rPr lang="en-US" dirty="0">
                <a:solidFill>
                  <a:srgbClr val="B5CEA8"/>
                </a:solidFill>
                <a:latin typeface="Consolas" panose="020B0609020204030204" pitchFamily="49" charset="0"/>
              </a:rPr>
              <a:t>4</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Hey</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49" name="Rectangle 48">
            <a:extLst>
              <a:ext uri="{FF2B5EF4-FFF2-40B4-BE49-F238E27FC236}">
                <a16:creationId xmlns:a16="http://schemas.microsoft.com/office/drawing/2014/main" id="{7FD428B1-700C-48AB-BC71-67F6E1E9AE37}"/>
              </a:ext>
            </a:extLst>
          </p:cNvPr>
          <p:cNvSpPr/>
          <p:nvPr/>
        </p:nvSpPr>
        <p:spPr>
          <a:xfrm>
            <a:off x="5523555" y="5732130"/>
            <a:ext cx="4920343" cy="923330"/>
          </a:xfrm>
          <a:prstGeom prst="rect">
            <a:avLst/>
          </a:prstGeom>
          <a:solidFill>
            <a:schemeClr val="tx1"/>
          </a:solidFill>
        </p:spPr>
        <p:txBody>
          <a:bodyPr wrap="square">
            <a:spAutoFit/>
          </a:bodyPr>
          <a:lstStyle/>
          <a:p>
            <a:r>
              <a:rPr lang="en-US" dirty="0">
                <a:solidFill>
                  <a:srgbClr val="B5CEA8"/>
                </a:solidFill>
                <a:latin typeface="Consolas" panose="020B0609020204030204" pitchFamily="49" charset="0"/>
              </a:rPr>
              <a:t>1</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Hello</a:t>
            </a:r>
            <a:r>
              <a:rPr lang="en-US" dirty="0">
                <a:solidFill>
                  <a:srgbClr val="D4D4D4"/>
                </a:solidFill>
                <a:latin typeface="Consolas" panose="020B0609020204030204" pitchFamily="49" charset="0"/>
              </a:rPr>
              <a:t>!</a:t>
            </a:r>
          </a:p>
          <a:p>
            <a:r>
              <a:rPr lang="en-US" dirty="0">
                <a:solidFill>
                  <a:srgbClr val="B5CEA8"/>
                </a:solidFill>
                <a:latin typeface="Consolas" panose="020B0609020204030204" pitchFamily="49" charset="0"/>
              </a:rPr>
              <a:t>2</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Hey</a:t>
            </a:r>
            <a:r>
              <a:rPr lang="en-US" dirty="0">
                <a:solidFill>
                  <a:srgbClr val="D4D4D4"/>
                </a:solidFill>
                <a:latin typeface="Consolas" panose="020B0609020204030204" pitchFamily="49" charset="0"/>
              </a:rPr>
              <a:t>!</a:t>
            </a:r>
          </a:p>
          <a:p>
            <a:r>
              <a:rPr lang="en-US" dirty="0" err="1">
                <a:solidFill>
                  <a:srgbClr val="FF0000"/>
                </a:solidFill>
                <a:latin typeface="Consolas" panose="020B0609020204030204" pitchFamily="49" charset="0"/>
              </a:rPr>
              <a:t>ReferenceError</a:t>
            </a:r>
            <a:r>
              <a:rPr lang="en-US" dirty="0">
                <a:solidFill>
                  <a:srgbClr val="FF0000"/>
                </a:solidFill>
                <a:latin typeface="Consolas" panose="020B0609020204030204" pitchFamily="49" charset="0"/>
              </a:rPr>
              <a:t>: greet is not defined</a:t>
            </a:r>
            <a:endParaRPr lang="en-US" b="0" dirty="0">
              <a:solidFill>
                <a:srgbClr val="FF0000"/>
              </a:solidFill>
              <a:effectLst/>
              <a:latin typeface="Consolas" panose="020B0609020204030204" pitchFamily="49" charset="0"/>
            </a:endParaRPr>
          </a:p>
        </p:txBody>
      </p:sp>
    </p:spTree>
    <p:extLst>
      <p:ext uri="{BB962C8B-B14F-4D97-AF65-F5344CB8AC3E}">
        <p14:creationId xmlns:p14="http://schemas.microsoft.com/office/powerpoint/2010/main" val="45254827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250" fill="hold"/>
                                        <p:tgtEl>
                                          <p:spTgt spid="48"/>
                                        </p:tgtEl>
                                        <p:attrNameLst>
                                          <p:attrName>ppt_w</p:attrName>
                                        </p:attrNameLst>
                                      </p:cBhvr>
                                      <p:tavLst>
                                        <p:tav tm="0">
                                          <p:val>
                                            <p:fltVal val="0"/>
                                          </p:val>
                                        </p:tav>
                                        <p:tav tm="100000">
                                          <p:val>
                                            <p:strVal val="#ppt_w"/>
                                          </p:val>
                                        </p:tav>
                                      </p:tavLst>
                                    </p:anim>
                                    <p:anim calcmode="lin" valueType="num">
                                      <p:cBhvr>
                                        <p:cTn id="8" dur="250" fill="hold"/>
                                        <p:tgtEl>
                                          <p:spTgt spid="48"/>
                                        </p:tgtEl>
                                        <p:attrNameLst>
                                          <p:attrName>ppt_h</p:attrName>
                                        </p:attrNameLst>
                                      </p:cBhvr>
                                      <p:tavLst>
                                        <p:tav tm="0">
                                          <p:val>
                                            <p:fltVal val="0"/>
                                          </p:val>
                                        </p:tav>
                                        <p:tav tm="100000">
                                          <p:val>
                                            <p:strVal val="#ppt_h"/>
                                          </p:val>
                                        </p:tav>
                                      </p:tavLst>
                                    </p:anim>
                                    <p:animEffect transition="in" filter="fade">
                                      <p:cBhvr>
                                        <p:cTn id="9" dur="250"/>
                                        <p:tgtEl>
                                          <p:spTgt spid="4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9"/>
                                        </p:tgtEl>
                                        <p:attrNameLst>
                                          <p:attrName>style.visibility</p:attrName>
                                        </p:attrNameLst>
                                      </p:cBhvr>
                                      <p:to>
                                        <p:strVal val="visible"/>
                                      </p:to>
                                    </p:set>
                                    <p:anim calcmode="lin" valueType="num">
                                      <p:cBhvr>
                                        <p:cTn id="14" dur="250" fill="hold"/>
                                        <p:tgtEl>
                                          <p:spTgt spid="49"/>
                                        </p:tgtEl>
                                        <p:attrNameLst>
                                          <p:attrName>ppt_w</p:attrName>
                                        </p:attrNameLst>
                                      </p:cBhvr>
                                      <p:tavLst>
                                        <p:tav tm="0">
                                          <p:val>
                                            <p:fltVal val="0"/>
                                          </p:val>
                                        </p:tav>
                                        <p:tav tm="100000">
                                          <p:val>
                                            <p:strVal val="#ppt_w"/>
                                          </p:val>
                                        </p:tav>
                                      </p:tavLst>
                                    </p:anim>
                                    <p:anim calcmode="lin" valueType="num">
                                      <p:cBhvr>
                                        <p:cTn id="15" dur="250" fill="hold"/>
                                        <p:tgtEl>
                                          <p:spTgt spid="49"/>
                                        </p:tgtEl>
                                        <p:attrNameLst>
                                          <p:attrName>ppt_h</p:attrName>
                                        </p:attrNameLst>
                                      </p:cBhvr>
                                      <p:tavLst>
                                        <p:tav tm="0">
                                          <p:val>
                                            <p:fltVal val="0"/>
                                          </p:val>
                                        </p:tav>
                                        <p:tav tm="100000">
                                          <p:val>
                                            <p:strVal val="#ppt_h"/>
                                          </p:val>
                                        </p:tav>
                                      </p:tavLst>
                                    </p:anim>
                                    <p:animEffect transition="in" filter="fade">
                                      <p:cBhvr>
                                        <p:cTn id="16" dur="2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sp>
        <p:nvSpPr>
          <p:cNvPr id="46" name="Rectangle 45">
            <a:extLst>
              <a:ext uri="{FF2B5EF4-FFF2-40B4-BE49-F238E27FC236}">
                <a16:creationId xmlns:a16="http://schemas.microsoft.com/office/drawing/2014/main" id="{CCBD95CF-41A0-4586-91FA-3DB8D179FFCA}"/>
              </a:ext>
            </a:extLst>
          </p:cNvPr>
          <p:cNvSpPr/>
          <p:nvPr/>
        </p:nvSpPr>
        <p:spPr>
          <a:xfrm>
            <a:off x="3127368" y="884040"/>
            <a:ext cx="4381969" cy="369332"/>
          </a:xfrm>
          <a:prstGeom prst="rect">
            <a:avLst/>
          </a:prstGeom>
        </p:spPr>
        <p:txBody>
          <a:bodyPr wrap="none">
            <a:spAutoFit/>
          </a:bodyPr>
          <a:lstStyle/>
          <a:p>
            <a:r>
              <a:rPr lang="en-US" dirty="0">
                <a:latin typeface="medium-content-serif-font"/>
              </a:rPr>
              <a:t>Multiple local scopes within the global scope</a:t>
            </a:r>
            <a:endParaRPr lang="en-US" dirty="0"/>
          </a:p>
        </p:txBody>
      </p:sp>
      <p:sp>
        <p:nvSpPr>
          <p:cNvPr id="47" name="Rectangle 46">
            <a:extLst>
              <a:ext uri="{FF2B5EF4-FFF2-40B4-BE49-F238E27FC236}">
                <a16:creationId xmlns:a16="http://schemas.microsoft.com/office/drawing/2014/main" id="{E0F84370-AB26-4537-9194-C957336B98EA}"/>
              </a:ext>
            </a:extLst>
          </p:cNvPr>
          <p:cNvSpPr/>
          <p:nvPr/>
        </p:nvSpPr>
        <p:spPr>
          <a:xfrm>
            <a:off x="3226670" y="1416952"/>
            <a:ext cx="6699668" cy="2893100"/>
          </a:xfrm>
          <a:prstGeom prst="rect">
            <a:avLst/>
          </a:prstGeom>
          <a:solidFill>
            <a:schemeClr val="tx1"/>
          </a:solidFill>
        </p:spPr>
        <p:txBody>
          <a:bodyPr wrap="square">
            <a:spAutoFit/>
          </a:bodyPr>
          <a:lstStyle/>
          <a:p>
            <a:r>
              <a:rPr lang="en-US" sz="1400" dirty="0">
                <a:solidFill>
                  <a:srgbClr val="608B4E"/>
                </a:solidFill>
                <a:latin typeface="Consolas" panose="020B0609020204030204" pitchFamily="49" charset="0"/>
              </a:rPr>
              <a:t>// Global scope</a:t>
            </a:r>
            <a:endParaRPr lang="en-US" sz="1400" dirty="0">
              <a:solidFill>
                <a:srgbClr val="D4D4D4"/>
              </a:solidFill>
              <a:latin typeface="Consolas" panose="020B0609020204030204" pitchFamily="49" charset="0"/>
            </a:endParaRPr>
          </a:p>
          <a:p>
            <a:br>
              <a:rPr lang="en-US" sz="1400" dirty="0">
                <a:solidFill>
                  <a:srgbClr val="D4D4D4"/>
                </a:solidFill>
                <a:latin typeface="Consolas" panose="020B0609020204030204" pitchFamily="49" charset="0"/>
              </a:rPr>
            </a:b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a:t>
            </a:r>
            <a:r>
              <a:rPr lang="en-US" sz="1400" dirty="0" err="1">
                <a:solidFill>
                  <a:srgbClr val="DCDCAA"/>
                </a:solidFill>
                <a:latin typeface="Consolas" panose="020B0609020204030204" pitchFamily="49" charset="0"/>
              </a:rPr>
              <a:t>sayHello</a:t>
            </a:r>
            <a:r>
              <a:rPr lang="en-US" sz="1400" dirty="0">
                <a:solidFill>
                  <a:srgbClr val="D4D4D4"/>
                </a:solidFill>
                <a:latin typeface="Consolas" panose="020B0609020204030204" pitchFamily="49" charset="0"/>
              </a:rPr>
              <a:t> () {</a:t>
            </a:r>
          </a:p>
          <a:p>
            <a:r>
              <a:rPr lang="en-US" sz="1400" dirty="0">
                <a:solidFill>
                  <a:srgbClr val="608B4E"/>
                </a:solidFill>
                <a:latin typeface="Consolas" panose="020B0609020204030204" pitchFamily="49" charset="0"/>
              </a:rPr>
              <a:t> // Local scope 1</a:t>
            </a:r>
            <a:endParaRPr lang="en-US" sz="1400" dirty="0">
              <a:solidFill>
                <a:srgbClr val="D4D4D4"/>
              </a:solidFill>
              <a:latin typeface="Consolas" panose="020B0609020204030204" pitchFamily="49" charset="0"/>
            </a:endParaRPr>
          </a:p>
          <a:p>
            <a:r>
              <a:rPr lang="en-US" sz="1400" dirty="0">
                <a:solidFill>
                  <a:srgbClr val="569CD6"/>
                </a:solidFill>
                <a:latin typeface="Consolas" panose="020B0609020204030204" pitchFamily="49" charset="0"/>
              </a:rPr>
              <a:t> var</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greet</a:t>
            </a:r>
            <a:r>
              <a:rPr lang="en-US" sz="1400" dirty="0">
                <a:solidFill>
                  <a:srgbClr val="D4D4D4"/>
                </a:solidFill>
                <a:latin typeface="Consolas" panose="020B0609020204030204" pitchFamily="49" charset="0"/>
              </a:rPr>
              <a:t> = </a:t>
            </a:r>
            <a:r>
              <a:rPr lang="en-US" sz="1400" dirty="0">
                <a:solidFill>
                  <a:srgbClr val="CE9178"/>
                </a:solidFill>
                <a:latin typeface="Consolas" panose="020B0609020204030204" pitchFamily="49" charset="0"/>
              </a:rPr>
              <a:t>'Hello!'</a:t>
            </a:r>
            <a:r>
              <a:rPr lang="en-US" sz="1400" dirty="0">
                <a:solidFill>
                  <a:srgbClr val="D4D4D4"/>
                </a:solidFill>
                <a:latin typeface="Consolas" panose="020B0609020204030204" pitchFamily="49" charset="0"/>
              </a:rPr>
              <a:t> </a:t>
            </a:r>
            <a:r>
              <a:rPr lang="en-US" sz="1400" dirty="0">
                <a:solidFill>
                  <a:srgbClr val="608B4E"/>
                </a:solidFill>
                <a:latin typeface="Consolas" panose="020B0609020204030204" pitchFamily="49" charset="0"/>
              </a:rPr>
              <a:t>// Scoped to local scope 1</a:t>
            </a:r>
            <a:endParaRPr lang="en-US" sz="1400" dirty="0">
              <a:solidFill>
                <a:srgbClr val="D4D4D4"/>
              </a:solidFill>
              <a:latin typeface="Consolas" panose="020B0609020204030204" pitchFamily="49" charset="0"/>
            </a:endParaRPr>
          </a:p>
          <a:p>
            <a:r>
              <a:rPr lang="en-US" sz="1400" dirty="0">
                <a:solidFill>
                  <a:srgbClr val="4EC9B0"/>
                </a:solidFill>
                <a:latin typeface="Consolas" panose="020B0609020204030204" pitchFamily="49" charset="0"/>
              </a:rPr>
              <a:t> 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'1: '</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greet</a:t>
            </a:r>
            <a:r>
              <a:rPr lang="en-US" sz="1400" dirty="0">
                <a:solidFill>
                  <a:srgbClr val="D4D4D4"/>
                </a:solidFill>
                <a:latin typeface="Consolas" panose="020B0609020204030204" pitchFamily="49" charset="0"/>
              </a:rPr>
              <a:t>) </a:t>
            </a:r>
            <a:r>
              <a:rPr lang="en-US" sz="1400" dirty="0">
                <a:solidFill>
                  <a:srgbClr val="608B4E"/>
                </a:solidFill>
                <a:latin typeface="Consolas" panose="020B0609020204030204" pitchFamily="49" charset="0"/>
              </a:rPr>
              <a:t>// Accessible from local scope 1</a:t>
            </a:r>
            <a:endParaRPr lang="en-US" sz="1400" dirty="0">
              <a:solidFill>
                <a:srgbClr val="D4D4D4"/>
              </a:solidFill>
              <a:latin typeface="Consolas" panose="020B0609020204030204" pitchFamily="49" charset="0"/>
            </a:endParaRPr>
          </a:p>
          <a:p>
            <a:r>
              <a:rPr lang="en-US" sz="1400" dirty="0">
                <a:solidFill>
                  <a:srgbClr val="D4D4D4"/>
                </a:solidFill>
                <a:latin typeface="Consolas" panose="020B0609020204030204" pitchFamily="49" charset="0"/>
              </a:rPr>
              <a:t>}</a:t>
            </a:r>
          </a:p>
          <a:p>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a:t>
            </a:r>
            <a:r>
              <a:rPr lang="en-US" sz="1400" dirty="0" err="1">
                <a:solidFill>
                  <a:srgbClr val="DCDCAA"/>
                </a:solidFill>
                <a:latin typeface="Consolas" panose="020B0609020204030204" pitchFamily="49" charset="0"/>
              </a:rPr>
              <a:t>changeGreet</a:t>
            </a:r>
            <a:r>
              <a:rPr lang="en-US" sz="1400" dirty="0">
                <a:solidFill>
                  <a:srgbClr val="D4D4D4"/>
                </a:solidFill>
                <a:latin typeface="Consolas" panose="020B0609020204030204" pitchFamily="49" charset="0"/>
              </a:rPr>
              <a:t> () {</a:t>
            </a:r>
          </a:p>
          <a:p>
            <a:r>
              <a:rPr lang="en-US" sz="1400" dirty="0">
                <a:solidFill>
                  <a:srgbClr val="608B4E"/>
                </a:solidFill>
                <a:latin typeface="Consolas" panose="020B0609020204030204" pitchFamily="49" charset="0"/>
              </a:rPr>
              <a:t> // Local scope 2</a:t>
            </a:r>
            <a:endParaRPr lang="en-US" sz="1400" dirty="0">
              <a:solidFill>
                <a:srgbClr val="D4D4D4"/>
              </a:solidFill>
              <a:latin typeface="Consolas" panose="020B0609020204030204" pitchFamily="49" charset="0"/>
            </a:endParaRPr>
          </a:p>
          <a:p>
            <a:r>
              <a:rPr lang="en-US" sz="1400" dirty="0">
                <a:solidFill>
                  <a:srgbClr val="4EC9B0"/>
                </a:solidFill>
                <a:latin typeface="Consolas" panose="020B0609020204030204" pitchFamily="49" charset="0"/>
              </a:rPr>
              <a:t> 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'2: '</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greet</a:t>
            </a:r>
            <a:r>
              <a:rPr lang="en-US" sz="1400" dirty="0">
                <a:solidFill>
                  <a:srgbClr val="D4D4D4"/>
                </a:solidFill>
                <a:latin typeface="Consolas" panose="020B0609020204030204" pitchFamily="49" charset="0"/>
              </a:rPr>
              <a:t>) </a:t>
            </a:r>
            <a:r>
              <a:rPr lang="en-US" sz="1400" dirty="0">
                <a:solidFill>
                  <a:srgbClr val="608B4E"/>
                </a:solidFill>
                <a:latin typeface="Consolas" panose="020B0609020204030204" pitchFamily="49" charset="0"/>
              </a:rPr>
              <a:t>// NOT Accessible from local scope 2</a:t>
            </a:r>
            <a:endParaRPr lang="en-US" sz="1400" dirty="0">
              <a:solidFill>
                <a:srgbClr val="D4D4D4"/>
              </a:solidFill>
              <a:latin typeface="Consolas" panose="020B0609020204030204" pitchFamily="49" charset="0"/>
            </a:endParaRPr>
          </a:p>
          <a:p>
            <a:r>
              <a:rPr lang="en-US" sz="1400" dirty="0">
                <a:solidFill>
                  <a:srgbClr val="D4D4D4"/>
                </a:solidFill>
                <a:latin typeface="Consolas" panose="020B0609020204030204" pitchFamily="49" charset="0"/>
              </a:rPr>
              <a:t>}</a:t>
            </a:r>
          </a:p>
          <a:p>
            <a:r>
              <a:rPr lang="en-US" sz="1400" dirty="0" err="1">
                <a:solidFill>
                  <a:srgbClr val="DCDCAA"/>
                </a:solidFill>
                <a:latin typeface="Consolas" panose="020B0609020204030204" pitchFamily="49" charset="0"/>
              </a:rPr>
              <a:t>sayHello</a:t>
            </a:r>
            <a:r>
              <a:rPr lang="en-US" sz="1400" dirty="0">
                <a:solidFill>
                  <a:srgbClr val="D4D4D4"/>
                </a:solidFill>
                <a:latin typeface="Consolas" panose="020B0609020204030204" pitchFamily="49" charset="0"/>
              </a:rPr>
              <a:t>()</a:t>
            </a:r>
          </a:p>
          <a:p>
            <a:r>
              <a:rPr lang="en-US" sz="1400" dirty="0" err="1">
                <a:solidFill>
                  <a:srgbClr val="DCDCAA"/>
                </a:solidFill>
                <a:latin typeface="Consolas" panose="020B0609020204030204" pitchFamily="49" charset="0"/>
              </a:rPr>
              <a:t>changeGreet</a:t>
            </a:r>
            <a:r>
              <a:rPr lang="en-US" sz="1400" dirty="0">
                <a:solidFill>
                  <a:srgbClr val="D4D4D4"/>
                </a:solidFill>
                <a:latin typeface="Consolas" panose="020B0609020204030204" pitchFamily="49" charset="0"/>
              </a:rPr>
              <a:t>() </a:t>
            </a:r>
            <a:endParaRPr lang="en-US" sz="1400" b="0" dirty="0">
              <a:solidFill>
                <a:srgbClr val="D4D4D4"/>
              </a:solidFill>
              <a:effectLst/>
              <a:latin typeface="Consolas" panose="020B0609020204030204" pitchFamily="49" charset="0"/>
            </a:endParaRPr>
          </a:p>
        </p:txBody>
      </p:sp>
      <p:sp>
        <p:nvSpPr>
          <p:cNvPr id="48" name="Rectangle 47">
            <a:extLst>
              <a:ext uri="{FF2B5EF4-FFF2-40B4-BE49-F238E27FC236}">
                <a16:creationId xmlns:a16="http://schemas.microsoft.com/office/drawing/2014/main" id="{C0BD1EA3-A00C-4B0C-B98B-728BBCE5B0EB}"/>
              </a:ext>
            </a:extLst>
          </p:cNvPr>
          <p:cNvSpPr/>
          <p:nvPr/>
        </p:nvSpPr>
        <p:spPr>
          <a:xfrm>
            <a:off x="3166343" y="4456834"/>
            <a:ext cx="4901682" cy="646331"/>
          </a:xfrm>
          <a:prstGeom prst="rect">
            <a:avLst/>
          </a:prstGeom>
        </p:spPr>
        <p:txBody>
          <a:bodyPr wrap="square">
            <a:spAutoFit/>
          </a:bodyPr>
          <a:lstStyle/>
          <a:p>
            <a:r>
              <a:rPr lang="en-US" dirty="0">
                <a:solidFill>
                  <a:srgbClr val="B5CEA8"/>
                </a:solidFill>
                <a:latin typeface="Consolas" panose="020B0609020204030204" pitchFamily="49" charset="0"/>
              </a:rPr>
              <a:t>1</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Hello</a:t>
            </a:r>
            <a:r>
              <a:rPr lang="en-US" dirty="0">
                <a:solidFill>
                  <a:srgbClr val="D4D4D4"/>
                </a:solidFill>
                <a:latin typeface="Consolas" panose="020B0609020204030204" pitchFamily="49" charset="0"/>
              </a:rPr>
              <a:t>!</a:t>
            </a:r>
          </a:p>
          <a:p>
            <a:r>
              <a:rPr lang="en-US" dirty="0" err="1">
                <a:solidFill>
                  <a:srgbClr val="FF0000"/>
                </a:solidFill>
                <a:latin typeface="Consolas" panose="020B0609020204030204" pitchFamily="49" charset="0"/>
              </a:rPr>
              <a:t>ReferenceError</a:t>
            </a:r>
            <a:r>
              <a:rPr lang="en-US" dirty="0">
                <a:solidFill>
                  <a:srgbClr val="FF0000"/>
                </a:solidFill>
                <a:latin typeface="Consolas" panose="020B0609020204030204" pitchFamily="49" charset="0"/>
              </a:rPr>
              <a:t>: greet is not defined</a:t>
            </a:r>
            <a:endParaRPr lang="en-US" b="0" dirty="0">
              <a:solidFill>
                <a:srgbClr val="FF0000"/>
              </a:solidFill>
              <a:effectLst/>
              <a:latin typeface="Consolas" panose="020B0609020204030204" pitchFamily="49" charset="0"/>
            </a:endParaRPr>
          </a:p>
        </p:txBody>
      </p:sp>
    </p:spTree>
    <p:extLst>
      <p:ext uri="{BB962C8B-B14F-4D97-AF65-F5344CB8AC3E}">
        <p14:creationId xmlns:p14="http://schemas.microsoft.com/office/powerpoint/2010/main" val="51988964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250" fill="hold"/>
                                        <p:tgtEl>
                                          <p:spTgt spid="48"/>
                                        </p:tgtEl>
                                        <p:attrNameLst>
                                          <p:attrName>ppt_w</p:attrName>
                                        </p:attrNameLst>
                                      </p:cBhvr>
                                      <p:tavLst>
                                        <p:tav tm="0">
                                          <p:val>
                                            <p:fltVal val="0"/>
                                          </p:val>
                                        </p:tav>
                                        <p:tav tm="100000">
                                          <p:val>
                                            <p:strVal val="#ppt_w"/>
                                          </p:val>
                                        </p:tav>
                                      </p:tavLst>
                                    </p:anim>
                                    <p:anim calcmode="lin" valueType="num">
                                      <p:cBhvr>
                                        <p:cTn id="8" dur="250" fill="hold"/>
                                        <p:tgtEl>
                                          <p:spTgt spid="48"/>
                                        </p:tgtEl>
                                        <p:attrNameLst>
                                          <p:attrName>ppt_h</p:attrName>
                                        </p:attrNameLst>
                                      </p:cBhvr>
                                      <p:tavLst>
                                        <p:tav tm="0">
                                          <p:val>
                                            <p:fltVal val="0"/>
                                          </p:val>
                                        </p:tav>
                                        <p:tav tm="100000">
                                          <p:val>
                                            <p:strVal val="#ppt_h"/>
                                          </p:val>
                                        </p:tav>
                                      </p:tavLst>
                                    </p:anim>
                                    <p:animEffect transition="in" filter="fade">
                                      <p:cBhvr>
                                        <p:cTn id="9" dur="25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8730916"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263263"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9748097"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5" name="TextBox 4">
            <a:extLst>
              <a:ext uri="{FF2B5EF4-FFF2-40B4-BE49-F238E27FC236}">
                <a16:creationId xmlns:a16="http://schemas.microsoft.com/office/drawing/2014/main" id="{274C01BD-15E3-4812-BBE8-CA93FE606197}"/>
              </a:ext>
            </a:extLst>
          </p:cNvPr>
          <p:cNvSpPr txBox="1"/>
          <p:nvPr/>
        </p:nvSpPr>
        <p:spPr>
          <a:xfrm>
            <a:off x="4433952" y="357809"/>
            <a:ext cx="742082" cy="461665"/>
          </a:xfrm>
          <a:prstGeom prst="rect">
            <a:avLst/>
          </a:prstGeom>
          <a:noFill/>
        </p:spPr>
        <p:txBody>
          <a:bodyPr wrap="square" rtlCol="0">
            <a:spAutoFit/>
          </a:bodyPr>
          <a:lstStyle/>
          <a:p>
            <a:r>
              <a:rPr lang="en-US" sz="2400" b="1" dirty="0">
                <a:latin typeface="Tw Cen MT" panose="020B0602020104020603" pitchFamily="34" charset="0"/>
              </a:rPr>
              <a:t>Me</a:t>
            </a:r>
          </a:p>
        </p:txBody>
      </p:sp>
      <p:sp>
        <p:nvSpPr>
          <p:cNvPr id="45" name="TextBox 44">
            <a:extLst>
              <a:ext uri="{FF2B5EF4-FFF2-40B4-BE49-F238E27FC236}">
                <a16:creationId xmlns:a16="http://schemas.microsoft.com/office/drawing/2014/main" id="{A630B69B-E095-42E7-808F-37EED291EC9E}"/>
              </a:ext>
            </a:extLst>
          </p:cNvPr>
          <p:cNvSpPr txBox="1"/>
          <p:nvPr/>
        </p:nvSpPr>
        <p:spPr>
          <a:xfrm>
            <a:off x="5096010" y="357809"/>
            <a:ext cx="1284911"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Topics</a:t>
            </a:r>
          </a:p>
        </p:txBody>
      </p:sp>
      <p:sp>
        <p:nvSpPr>
          <p:cNvPr id="90" name="Oval 89">
            <a:extLst>
              <a:ext uri="{FF2B5EF4-FFF2-40B4-BE49-F238E27FC236}">
                <a16:creationId xmlns:a16="http://schemas.microsoft.com/office/drawing/2014/main" id="{E13145DC-C385-4FFC-8752-E657BCF3DEF7}"/>
              </a:ext>
            </a:extLst>
          </p:cNvPr>
          <p:cNvSpPr/>
          <p:nvPr/>
        </p:nvSpPr>
        <p:spPr>
          <a:xfrm>
            <a:off x="6028291" y="1573695"/>
            <a:ext cx="2203938" cy="220393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1" name="Picture 90">
            <a:extLst>
              <a:ext uri="{FF2B5EF4-FFF2-40B4-BE49-F238E27FC236}">
                <a16:creationId xmlns:a16="http://schemas.microsoft.com/office/drawing/2014/main" id="{4C1859A9-3887-42F7-B243-2701BF3317F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6223169" y="1768574"/>
            <a:ext cx="1814179" cy="1814179"/>
          </a:xfrm>
          <a:custGeom>
            <a:avLst/>
            <a:gdLst>
              <a:gd name="connsiteX0" fmla="*/ 666750 w 1333500"/>
              <a:gd name="connsiteY0" fmla="*/ 0 h 1333500"/>
              <a:gd name="connsiteX1" fmla="*/ 1333500 w 1333500"/>
              <a:gd name="connsiteY1" fmla="*/ 666750 h 1333500"/>
              <a:gd name="connsiteX2" fmla="*/ 666750 w 1333500"/>
              <a:gd name="connsiteY2" fmla="*/ 1333500 h 1333500"/>
              <a:gd name="connsiteX3" fmla="*/ 0 w 1333500"/>
              <a:gd name="connsiteY3" fmla="*/ 666750 h 1333500"/>
              <a:gd name="connsiteX4" fmla="*/ 666750 w 1333500"/>
              <a:gd name="connsiteY4" fmla="*/ 0 h 1333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0" h="1333500">
                <a:moveTo>
                  <a:pt x="666750" y="0"/>
                </a:moveTo>
                <a:cubicBezTo>
                  <a:pt x="1034986" y="0"/>
                  <a:pt x="1333500" y="298514"/>
                  <a:pt x="1333500" y="666750"/>
                </a:cubicBezTo>
                <a:cubicBezTo>
                  <a:pt x="1333500" y="1034986"/>
                  <a:pt x="1034986" y="1333500"/>
                  <a:pt x="666750" y="1333500"/>
                </a:cubicBezTo>
                <a:cubicBezTo>
                  <a:pt x="298514" y="1333500"/>
                  <a:pt x="0" y="1034986"/>
                  <a:pt x="0" y="666750"/>
                </a:cubicBezTo>
                <a:cubicBezTo>
                  <a:pt x="0" y="298514"/>
                  <a:pt x="298514" y="0"/>
                  <a:pt x="666750" y="0"/>
                </a:cubicBezTo>
                <a:close/>
              </a:path>
            </a:pathLst>
          </a:custGeom>
          <a:ln>
            <a:noFill/>
          </a:ln>
        </p:spPr>
      </p:pic>
      <p:sp>
        <p:nvSpPr>
          <p:cNvPr id="92" name="Rectangle: Rounded Corners 91">
            <a:extLst>
              <a:ext uri="{FF2B5EF4-FFF2-40B4-BE49-F238E27FC236}">
                <a16:creationId xmlns:a16="http://schemas.microsoft.com/office/drawing/2014/main" id="{C0447E50-987A-40DA-BFA2-388E4345F9ED}"/>
              </a:ext>
            </a:extLst>
          </p:cNvPr>
          <p:cNvSpPr/>
          <p:nvPr/>
        </p:nvSpPr>
        <p:spPr>
          <a:xfrm>
            <a:off x="4433952" y="3972512"/>
            <a:ext cx="5591908" cy="479914"/>
          </a:xfrm>
          <a:prstGeom prst="roundRect">
            <a:avLst>
              <a:gd name="adj" fmla="val 50000"/>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a:extLst>
              <a:ext uri="{FF2B5EF4-FFF2-40B4-BE49-F238E27FC236}">
                <a16:creationId xmlns:a16="http://schemas.microsoft.com/office/drawing/2014/main" id="{C70E0AFA-39A0-49B8-B89A-65387A8CC0C3}"/>
              </a:ext>
            </a:extLst>
          </p:cNvPr>
          <p:cNvSpPr txBox="1"/>
          <p:nvPr/>
        </p:nvSpPr>
        <p:spPr>
          <a:xfrm>
            <a:off x="5652048" y="4012414"/>
            <a:ext cx="3155715" cy="400110"/>
          </a:xfrm>
          <a:prstGeom prst="rect">
            <a:avLst/>
          </a:prstGeom>
          <a:noFill/>
        </p:spPr>
        <p:txBody>
          <a:bodyPr wrap="square" rtlCol="0">
            <a:spAutoFit/>
          </a:bodyPr>
          <a:lstStyle/>
          <a:p>
            <a:pPr algn="ctr"/>
            <a:r>
              <a:rPr lang="en-US" sz="2000" b="1" dirty="0">
                <a:solidFill>
                  <a:srgbClr val="FFC000"/>
                </a:solidFill>
                <a:latin typeface="Tw Cen MT" panose="020B0602020104020603" pitchFamily="34" charset="0"/>
              </a:rPr>
              <a:t>I’m Girum</a:t>
            </a:r>
          </a:p>
        </p:txBody>
      </p:sp>
      <p:sp>
        <p:nvSpPr>
          <p:cNvPr id="94" name="TextBox 93">
            <a:extLst>
              <a:ext uri="{FF2B5EF4-FFF2-40B4-BE49-F238E27FC236}">
                <a16:creationId xmlns:a16="http://schemas.microsoft.com/office/drawing/2014/main" id="{C74DF047-329A-409A-A1EE-9B9DC4AB22DA}"/>
              </a:ext>
            </a:extLst>
          </p:cNvPr>
          <p:cNvSpPr txBox="1"/>
          <p:nvPr/>
        </p:nvSpPr>
        <p:spPr>
          <a:xfrm>
            <a:off x="5652048" y="4012414"/>
            <a:ext cx="3155715" cy="400110"/>
          </a:xfrm>
          <a:prstGeom prst="rect">
            <a:avLst/>
          </a:prstGeom>
          <a:noFill/>
        </p:spPr>
        <p:txBody>
          <a:bodyPr wrap="square" rtlCol="0">
            <a:spAutoFit/>
          </a:bodyPr>
          <a:lstStyle/>
          <a:p>
            <a:pPr algn="ctr"/>
            <a:r>
              <a:rPr lang="en-US" sz="2000" b="1" dirty="0">
                <a:solidFill>
                  <a:srgbClr val="FFC000"/>
                </a:solidFill>
                <a:latin typeface="Tw Cen MT" panose="020B0602020104020603" pitchFamily="34" charset="0"/>
              </a:rPr>
              <a:t>Studied IT in Ethiopia</a:t>
            </a:r>
          </a:p>
        </p:txBody>
      </p:sp>
      <p:sp>
        <p:nvSpPr>
          <p:cNvPr id="95" name="TextBox 94">
            <a:extLst>
              <a:ext uri="{FF2B5EF4-FFF2-40B4-BE49-F238E27FC236}">
                <a16:creationId xmlns:a16="http://schemas.microsoft.com/office/drawing/2014/main" id="{F9260318-EDD1-48BB-A262-4D11EEE96814}"/>
              </a:ext>
            </a:extLst>
          </p:cNvPr>
          <p:cNvSpPr txBox="1"/>
          <p:nvPr/>
        </p:nvSpPr>
        <p:spPr>
          <a:xfrm>
            <a:off x="5652048" y="3994396"/>
            <a:ext cx="3155715" cy="400110"/>
          </a:xfrm>
          <a:prstGeom prst="rect">
            <a:avLst/>
          </a:prstGeom>
          <a:noFill/>
        </p:spPr>
        <p:txBody>
          <a:bodyPr wrap="square" rtlCol="0">
            <a:spAutoFit/>
          </a:bodyPr>
          <a:lstStyle/>
          <a:p>
            <a:pPr algn="ctr"/>
            <a:r>
              <a:rPr lang="en-US" sz="2000" b="1" dirty="0">
                <a:solidFill>
                  <a:srgbClr val="FFC000"/>
                </a:solidFill>
                <a:latin typeface="Tw Cen MT" panose="020B0602020104020603" pitchFamily="34" charset="0"/>
              </a:rPr>
              <a:t>Almost a year at Ordina</a:t>
            </a:r>
          </a:p>
        </p:txBody>
      </p:sp>
      <p:sp>
        <p:nvSpPr>
          <p:cNvPr id="96" name="TextBox 95">
            <a:extLst>
              <a:ext uri="{FF2B5EF4-FFF2-40B4-BE49-F238E27FC236}">
                <a16:creationId xmlns:a16="http://schemas.microsoft.com/office/drawing/2014/main" id="{7825B1A8-604D-422F-88CF-C6B7560228B4}"/>
              </a:ext>
            </a:extLst>
          </p:cNvPr>
          <p:cNvSpPr txBox="1"/>
          <p:nvPr/>
        </p:nvSpPr>
        <p:spPr>
          <a:xfrm>
            <a:off x="5652048" y="3998377"/>
            <a:ext cx="3155715" cy="400110"/>
          </a:xfrm>
          <a:prstGeom prst="rect">
            <a:avLst/>
          </a:prstGeom>
          <a:noFill/>
        </p:spPr>
        <p:txBody>
          <a:bodyPr wrap="square" rtlCol="0">
            <a:spAutoFit/>
          </a:bodyPr>
          <a:lstStyle/>
          <a:p>
            <a:pPr algn="ctr"/>
            <a:r>
              <a:rPr lang="en-US" sz="2000" b="1" dirty="0">
                <a:solidFill>
                  <a:srgbClr val="FFC000"/>
                </a:solidFill>
                <a:latin typeface="Tw Cen MT" panose="020B0602020104020603" pitchFamily="34" charset="0"/>
              </a:rPr>
              <a:t>Love React</a:t>
            </a:r>
          </a:p>
        </p:txBody>
      </p:sp>
      <p:sp>
        <p:nvSpPr>
          <p:cNvPr id="97" name="TextBox 96">
            <a:extLst>
              <a:ext uri="{FF2B5EF4-FFF2-40B4-BE49-F238E27FC236}">
                <a16:creationId xmlns:a16="http://schemas.microsoft.com/office/drawing/2014/main" id="{63F80A12-BBFB-4D24-8DBE-8A3DD6E6E467}"/>
              </a:ext>
            </a:extLst>
          </p:cNvPr>
          <p:cNvSpPr txBox="1"/>
          <p:nvPr/>
        </p:nvSpPr>
        <p:spPr>
          <a:xfrm>
            <a:off x="5652048" y="3998377"/>
            <a:ext cx="3155715" cy="400110"/>
          </a:xfrm>
          <a:prstGeom prst="rect">
            <a:avLst/>
          </a:prstGeom>
          <a:noFill/>
        </p:spPr>
        <p:txBody>
          <a:bodyPr wrap="square" rtlCol="0">
            <a:spAutoFit/>
          </a:bodyPr>
          <a:lstStyle/>
          <a:p>
            <a:pPr algn="ctr"/>
            <a:r>
              <a:rPr lang="en-US" sz="2000" b="1" dirty="0">
                <a:solidFill>
                  <a:srgbClr val="FFC000"/>
                </a:solidFill>
                <a:latin typeface="Tw Cen MT" panose="020B0602020104020603" pitchFamily="34" charset="0"/>
              </a:rPr>
              <a:t>I’m working for ASML</a:t>
            </a:r>
          </a:p>
        </p:txBody>
      </p:sp>
      <p:sp>
        <p:nvSpPr>
          <p:cNvPr id="98" name="TextBox 97">
            <a:extLst>
              <a:ext uri="{FF2B5EF4-FFF2-40B4-BE49-F238E27FC236}">
                <a16:creationId xmlns:a16="http://schemas.microsoft.com/office/drawing/2014/main" id="{A2EB5DA0-A176-40AE-A802-83A886BC4970}"/>
              </a:ext>
            </a:extLst>
          </p:cNvPr>
          <p:cNvSpPr txBox="1"/>
          <p:nvPr/>
        </p:nvSpPr>
        <p:spPr>
          <a:xfrm>
            <a:off x="5476753" y="3998377"/>
            <a:ext cx="3506303" cy="400110"/>
          </a:xfrm>
          <a:prstGeom prst="rect">
            <a:avLst/>
          </a:prstGeom>
          <a:noFill/>
        </p:spPr>
        <p:txBody>
          <a:bodyPr wrap="square" rtlCol="0">
            <a:spAutoFit/>
          </a:bodyPr>
          <a:lstStyle/>
          <a:p>
            <a:pPr algn="ctr"/>
            <a:r>
              <a:rPr lang="en-US" sz="2000" b="1" dirty="0">
                <a:solidFill>
                  <a:srgbClr val="FFC000"/>
                </a:solidFill>
                <a:latin typeface="Tw Cen MT" panose="020B0602020104020603" pitchFamily="34" charset="0"/>
              </a:rPr>
              <a:t>Aspiring to use JS for full stack</a:t>
            </a:r>
          </a:p>
        </p:txBody>
      </p:sp>
    </p:spTree>
    <p:extLst>
      <p:ext uri="{BB962C8B-B14F-4D97-AF65-F5344CB8AC3E}">
        <p14:creationId xmlns:p14="http://schemas.microsoft.com/office/powerpoint/2010/main" val="108712211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0"/>
                                        </p:tgtEl>
                                        <p:attrNameLst>
                                          <p:attrName>style.visibility</p:attrName>
                                        </p:attrNameLst>
                                      </p:cBhvr>
                                      <p:to>
                                        <p:strVal val="visible"/>
                                      </p:to>
                                    </p:set>
                                    <p:anim calcmode="lin" valueType="num">
                                      <p:cBhvr>
                                        <p:cTn id="7" dur="500" fill="hold"/>
                                        <p:tgtEl>
                                          <p:spTgt spid="90"/>
                                        </p:tgtEl>
                                        <p:attrNameLst>
                                          <p:attrName>ppt_w</p:attrName>
                                        </p:attrNameLst>
                                      </p:cBhvr>
                                      <p:tavLst>
                                        <p:tav tm="0">
                                          <p:val>
                                            <p:fltVal val="0"/>
                                          </p:val>
                                        </p:tav>
                                        <p:tav tm="100000">
                                          <p:val>
                                            <p:strVal val="#ppt_w"/>
                                          </p:val>
                                        </p:tav>
                                      </p:tavLst>
                                    </p:anim>
                                    <p:anim calcmode="lin" valueType="num">
                                      <p:cBhvr>
                                        <p:cTn id="8" dur="500" fill="hold"/>
                                        <p:tgtEl>
                                          <p:spTgt spid="90"/>
                                        </p:tgtEl>
                                        <p:attrNameLst>
                                          <p:attrName>ppt_h</p:attrName>
                                        </p:attrNameLst>
                                      </p:cBhvr>
                                      <p:tavLst>
                                        <p:tav tm="0">
                                          <p:val>
                                            <p:fltVal val="0"/>
                                          </p:val>
                                        </p:tav>
                                        <p:tav tm="100000">
                                          <p:val>
                                            <p:strVal val="#ppt_h"/>
                                          </p:val>
                                        </p:tav>
                                      </p:tavLst>
                                    </p:anim>
                                    <p:animEffect transition="in" filter="fade">
                                      <p:cBhvr>
                                        <p:cTn id="9" dur="500"/>
                                        <p:tgtEl>
                                          <p:spTgt spid="90"/>
                                        </p:tgtEl>
                                      </p:cBhvr>
                                    </p:animEffect>
                                  </p:childTnLst>
                                </p:cTn>
                              </p:par>
                            </p:childTnLst>
                          </p:cTn>
                        </p:par>
                        <p:par>
                          <p:cTn id="10" fill="hold">
                            <p:stCondLst>
                              <p:cond delay="500"/>
                            </p:stCondLst>
                            <p:childTnLst>
                              <p:par>
                                <p:cTn id="11" presetID="53" presetClass="entr" presetSubtype="16" fill="hold" nodeType="afterEffect">
                                  <p:stCondLst>
                                    <p:cond delay="250"/>
                                  </p:stCondLst>
                                  <p:childTnLst>
                                    <p:set>
                                      <p:cBhvr>
                                        <p:cTn id="12" dur="1" fill="hold">
                                          <p:stCondLst>
                                            <p:cond delay="0"/>
                                          </p:stCondLst>
                                        </p:cTn>
                                        <p:tgtEl>
                                          <p:spTgt spid="91"/>
                                        </p:tgtEl>
                                        <p:attrNameLst>
                                          <p:attrName>style.visibility</p:attrName>
                                        </p:attrNameLst>
                                      </p:cBhvr>
                                      <p:to>
                                        <p:strVal val="visible"/>
                                      </p:to>
                                    </p:set>
                                    <p:anim calcmode="lin" valueType="num">
                                      <p:cBhvr>
                                        <p:cTn id="13" dur="250" fill="hold"/>
                                        <p:tgtEl>
                                          <p:spTgt spid="91"/>
                                        </p:tgtEl>
                                        <p:attrNameLst>
                                          <p:attrName>ppt_w</p:attrName>
                                        </p:attrNameLst>
                                      </p:cBhvr>
                                      <p:tavLst>
                                        <p:tav tm="0">
                                          <p:val>
                                            <p:fltVal val="0"/>
                                          </p:val>
                                        </p:tav>
                                        <p:tav tm="100000">
                                          <p:val>
                                            <p:strVal val="#ppt_w"/>
                                          </p:val>
                                        </p:tav>
                                      </p:tavLst>
                                    </p:anim>
                                    <p:anim calcmode="lin" valueType="num">
                                      <p:cBhvr>
                                        <p:cTn id="14" dur="250" fill="hold"/>
                                        <p:tgtEl>
                                          <p:spTgt spid="91"/>
                                        </p:tgtEl>
                                        <p:attrNameLst>
                                          <p:attrName>ppt_h</p:attrName>
                                        </p:attrNameLst>
                                      </p:cBhvr>
                                      <p:tavLst>
                                        <p:tav tm="0">
                                          <p:val>
                                            <p:fltVal val="0"/>
                                          </p:val>
                                        </p:tav>
                                        <p:tav tm="100000">
                                          <p:val>
                                            <p:strVal val="#ppt_h"/>
                                          </p:val>
                                        </p:tav>
                                      </p:tavLst>
                                    </p:anim>
                                    <p:animEffect transition="in" filter="fade">
                                      <p:cBhvr>
                                        <p:cTn id="15" dur="250"/>
                                        <p:tgtEl>
                                          <p:spTgt spid="91"/>
                                        </p:tgtEl>
                                      </p:cBhvr>
                                    </p:animEffect>
                                  </p:childTnLst>
                                </p:cTn>
                              </p:par>
                            </p:childTnLst>
                          </p:cTn>
                        </p:par>
                        <p:par>
                          <p:cTn id="16" fill="hold">
                            <p:stCondLst>
                              <p:cond delay="1000"/>
                            </p:stCondLst>
                            <p:childTnLst>
                              <p:par>
                                <p:cTn id="17" presetID="55" presetClass="entr" presetSubtype="0" fill="hold" grpId="0" nodeType="afterEffect">
                                  <p:stCondLst>
                                    <p:cond delay="250"/>
                                  </p:stCondLst>
                                  <p:childTnLst>
                                    <p:set>
                                      <p:cBhvr>
                                        <p:cTn id="18" dur="1" fill="hold">
                                          <p:stCondLst>
                                            <p:cond delay="0"/>
                                          </p:stCondLst>
                                        </p:cTn>
                                        <p:tgtEl>
                                          <p:spTgt spid="92"/>
                                        </p:tgtEl>
                                        <p:attrNameLst>
                                          <p:attrName>style.visibility</p:attrName>
                                        </p:attrNameLst>
                                      </p:cBhvr>
                                      <p:to>
                                        <p:strVal val="visible"/>
                                      </p:to>
                                    </p:set>
                                    <p:anim calcmode="lin" valueType="num">
                                      <p:cBhvr>
                                        <p:cTn id="19" dur="500" fill="hold"/>
                                        <p:tgtEl>
                                          <p:spTgt spid="92"/>
                                        </p:tgtEl>
                                        <p:attrNameLst>
                                          <p:attrName>ppt_w</p:attrName>
                                        </p:attrNameLst>
                                      </p:cBhvr>
                                      <p:tavLst>
                                        <p:tav tm="0">
                                          <p:val>
                                            <p:strVal val="#ppt_w*0.70"/>
                                          </p:val>
                                        </p:tav>
                                        <p:tav tm="100000">
                                          <p:val>
                                            <p:strVal val="#ppt_w"/>
                                          </p:val>
                                        </p:tav>
                                      </p:tavLst>
                                    </p:anim>
                                    <p:anim calcmode="lin" valueType="num">
                                      <p:cBhvr>
                                        <p:cTn id="20" dur="500" fill="hold"/>
                                        <p:tgtEl>
                                          <p:spTgt spid="92"/>
                                        </p:tgtEl>
                                        <p:attrNameLst>
                                          <p:attrName>ppt_h</p:attrName>
                                        </p:attrNameLst>
                                      </p:cBhvr>
                                      <p:tavLst>
                                        <p:tav tm="0">
                                          <p:val>
                                            <p:strVal val="#ppt_h"/>
                                          </p:val>
                                        </p:tav>
                                        <p:tav tm="100000">
                                          <p:val>
                                            <p:strVal val="#ppt_h"/>
                                          </p:val>
                                        </p:tav>
                                      </p:tavLst>
                                    </p:anim>
                                    <p:animEffect transition="in" filter="fade">
                                      <p:cBhvr>
                                        <p:cTn id="21" dur="500"/>
                                        <p:tgtEl>
                                          <p:spTgt spid="92"/>
                                        </p:tgtEl>
                                      </p:cBhvr>
                                    </p:animEffect>
                                  </p:childTnLst>
                                </p:cTn>
                              </p:par>
                            </p:childTnLst>
                          </p:cTn>
                        </p:par>
                        <p:par>
                          <p:cTn id="22" fill="hold">
                            <p:stCondLst>
                              <p:cond delay="1750"/>
                            </p:stCondLst>
                            <p:childTnLst>
                              <p:par>
                                <p:cTn id="23" presetID="2" presetClass="entr" presetSubtype="8" decel="100000" fill="hold" grpId="0" nodeType="afterEffect">
                                  <p:stCondLst>
                                    <p:cond delay="1000"/>
                                  </p:stCondLst>
                                  <p:childTnLst>
                                    <p:set>
                                      <p:cBhvr>
                                        <p:cTn id="24" dur="1" fill="hold">
                                          <p:stCondLst>
                                            <p:cond delay="0"/>
                                          </p:stCondLst>
                                        </p:cTn>
                                        <p:tgtEl>
                                          <p:spTgt spid="93"/>
                                        </p:tgtEl>
                                        <p:attrNameLst>
                                          <p:attrName>style.visibility</p:attrName>
                                        </p:attrNameLst>
                                      </p:cBhvr>
                                      <p:to>
                                        <p:strVal val="visible"/>
                                      </p:to>
                                    </p:set>
                                    <p:anim calcmode="lin" valueType="num">
                                      <p:cBhvr additive="base">
                                        <p:cTn id="25" dur="250" fill="hold"/>
                                        <p:tgtEl>
                                          <p:spTgt spid="93"/>
                                        </p:tgtEl>
                                        <p:attrNameLst>
                                          <p:attrName>ppt_x</p:attrName>
                                        </p:attrNameLst>
                                      </p:cBhvr>
                                      <p:tavLst>
                                        <p:tav tm="0">
                                          <p:val>
                                            <p:strVal val="0-#ppt_w/2"/>
                                          </p:val>
                                        </p:tav>
                                        <p:tav tm="100000">
                                          <p:val>
                                            <p:strVal val="#ppt_x"/>
                                          </p:val>
                                        </p:tav>
                                      </p:tavLst>
                                    </p:anim>
                                    <p:anim calcmode="lin" valueType="num">
                                      <p:cBhvr additive="base">
                                        <p:cTn id="26" dur="250" fill="hold"/>
                                        <p:tgtEl>
                                          <p:spTgt spid="93"/>
                                        </p:tgtEl>
                                        <p:attrNameLst>
                                          <p:attrName>ppt_y</p:attrName>
                                        </p:attrNameLst>
                                      </p:cBhvr>
                                      <p:tavLst>
                                        <p:tav tm="0">
                                          <p:val>
                                            <p:strVal val="#ppt_y"/>
                                          </p:val>
                                        </p:tav>
                                        <p:tav tm="100000">
                                          <p:val>
                                            <p:strVal val="#ppt_y"/>
                                          </p:val>
                                        </p:tav>
                                      </p:tavLst>
                                    </p:anim>
                                  </p:childTnLst>
                                </p:cTn>
                              </p:par>
                            </p:childTnLst>
                          </p:cTn>
                        </p:par>
                        <p:par>
                          <p:cTn id="27" fill="hold">
                            <p:stCondLst>
                              <p:cond delay="3000"/>
                            </p:stCondLst>
                            <p:childTnLst>
                              <p:par>
                                <p:cTn id="28" presetID="2" presetClass="exit" presetSubtype="2" decel="100000" fill="hold" grpId="1" nodeType="afterEffect">
                                  <p:stCondLst>
                                    <p:cond delay="1000"/>
                                  </p:stCondLst>
                                  <p:childTnLst>
                                    <p:anim calcmode="lin" valueType="num">
                                      <p:cBhvr additive="base">
                                        <p:cTn id="29" dur="250"/>
                                        <p:tgtEl>
                                          <p:spTgt spid="93"/>
                                        </p:tgtEl>
                                        <p:attrNameLst>
                                          <p:attrName>ppt_x</p:attrName>
                                        </p:attrNameLst>
                                      </p:cBhvr>
                                      <p:tavLst>
                                        <p:tav tm="0">
                                          <p:val>
                                            <p:strVal val="ppt_x"/>
                                          </p:val>
                                        </p:tav>
                                        <p:tav tm="100000">
                                          <p:val>
                                            <p:strVal val="1+ppt_w/2"/>
                                          </p:val>
                                        </p:tav>
                                      </p:tavLst>
                                    </p:anim>
                                    <p:anim calcmode="lin" valueType="num">
                                      <p:cBhvr additive="base">
                                        <p:cTn id="30" dur="250"/>
                                        <p:tgtEl>
                                          <p:spTgt spid="93"/>
                                        </p:tgtEl>
                                        <p:attrNameLst>
                                          <p:attrName>ppt_y</p:attrName>
                                        </p:attrNameLst>
                                      </p:cBhvr>
                                      <p:tavLst>
                                        <p:tav tm="0">
                                          <p:val>
                                            <p:strVal val="ppt_y"/>
                                          </p:val>
                                        </p:tav>
                                        <p:tav tm="100000">
                                          <p:val>
                                            <p:strVal val="ppt_y"/>
                                          </p:val>
                                        </p:tav>
                                      </p:tavLst>
                                    </p:anim>
                                    <p:set>
                                      <p:cBhvr>
                                        <p:cTn id="31" dur="1" fill="hold">
                                          <p:stCondLst>
                                            <p:cond delay="249"/>
                                          </p:stCondLst>
                                        </p:cTn>
                                        <p:tgtEl>
                                          <p:spTgt spid="93"/>
                                        </p:tgtEl>
                                        <p:attrNameLst>
                                          <p:attrName>style.visibility</p:attrName>
                                        </p:attrNameLst>
                                      </p:cBhvr>
                                      <p:to>
                                        <p:strVal val="hidden"/>
                                      </p:to>
                                    </p:set>
                                  </p:childTnLst>
                                </p:cTn>
                              </p:par>
                            </p:childTnLst>
                          </p:cTn>
                        </p:par>
                        <p:par>
                          <p:cTn id="32" fill="hold">
                            <p:stCondLst>
                              <p:cond delay="4250"/>
                            </p:stCondLst>
                            <p:childTnLst>
                              <p:par>
                                <p:cTn id="33" presetID="2" presetClass="entr" presetSubtype="8" decel="100000" fill="hold" grpId="0" nodeType="afterEffect">
                                  <p:stCondLst>
                                    <p:cond delay="1000"/>
                                  </p:stCondLst>
                                  <p:childTnLst>
                                    <p:set>
                                      <p:cBhvr>
                                        <p:cTn id="34" dur="1" fill="hold">
                                          <p:stCondLst>
                                            <p:cond delay="0"/>
                                          </p:stCondLst>
                                        </p:cTn>
                                        <p:tgtEl>
                                          <p:spTgt spid="94"/>
                                        </p:tgtEl>
                                        <p:attrNameLst>
                                          <p:attrName>style.visibility</p:attrName>
                                        </p:attrNameLst>
                                      </p:cBhvr>
                                      <p:to>
                                        <p:strVal val="visible"/>
                                      </p:to>
                                    </p:set>
                                    <p:anim calcmode="lin" valueType="num">
                                      <p:cBhvr additive="base">
                                        <p:cTn id="35" dur="250" fill="hold"/>
                                        <p:tgtEl>
                                          <p:spTgt spid="94"/>
                                        </p:tgtEl>
                                        <p:attrNameLst>
                                          <p:attrName>ppt_x</p:attrName>
                                        </p:attrNameLst>
                                      </p:cBhvr>
                                      <p:tavLst>
                                        <p:tav tm="0">
                                          <p:val>
                                            <p:strVal val="0-#ppt_w/2"/>
                                          </p:val>
                                        </p:tav>
                                        <p:tav tm="100000">
                                          <p:val>
                                            <p:strVal val="#ppt_x"/>
                                          </p:val>
                                        </p:tav>
                                      </p:tavLst>
                                    </p:anim>
                                    <p:anim calcmode="lin" valueType="num">
                                      <p:cBhvr additive="base">
                                        <p:cTn id="36" dur="250" fill="hold"/>
                                        <p:tgtEl>
                                          <p:spTgt spid="94"/>
                                        </p:tgtEl>
                                        <p:attrNameLst>
                                          <p:attrName>ppt_y</p:attrName>
                                        </p:attrNameLst>
                                      </p:cBhvr>
                                      <p:tavLst>
                                        <p:tav tm="0">
                                          <p:val>
                                            <p:strVal val="#ppt_y"/>
                                          </p:val>
                                        </p:tav>
                                        <p:tav tm="100000">
                                          <p:val>
                                            <p:strVal val="#ppt_y"/>
                                          </p:val>
                                        </p:tav>
                                      </p:tavLst>
                                    </p:anim>
                                  </p:childTnLst>
                                </p:cTn>
                              </p:par>
                            </p:childTnLst>
                          </p:cTn>
                        </p:par>
                        <p:par>
                          <p:cTn id="37" fill="hold">
                            <p:stCondLst>
                              <p:cond delay="5500"/>
                            </p:stCondLst>
                            <p:childTnLst>
                              <p:par>
                                <p:cTn id="38" presetID="2" presetClass="exit" presetSubtype="2" decel="100000" fill="hold" grpId="1" nodeType="afterEffect">
                                  <p:stCondLst>
                                    <p:cond delay="1000"/>
                                  </p:stCondLst>
                                  <p:childTnLst>
                                    <p:anim calcmode="lin" valueType="num">
                                      <p:cBhvr additive="base">
                                        <p:cTn id="39" dur="250"/>
                                        <p:tgtEl>
                                          <p:spTgt spid="94"/>
                                        </p:tgtEl>
                                        <p:attrNameLst>
                                          <p:attrName>ppt_x</p:attrName>
                                        </p:attrNameLst>
                                      </p:cBhvr>
                                      <p:tavLst>
                                        <p:tav tm="0">
                                          <p:val>
                                            <p:strVal val="ppt_x"/>
                                          </p:val>
                                        </p:tav>
                                        <p:tav tm="100000">
                                          <p:val>
                                            <p:strVal val="1+ppt_w/2"/>
                                          </p:val>
                                        </p:tav>
                                      </p:tavLst>
                                    </p:anim>
                                    <p:anim calcmode="lin" valueType="num">
                                      <p:cBhvr additive="base">
                                        <p:cTn id="40" dur="250"/>
                                        <p:tgtEl>
                                          <p:spTgt spid="94"/>
                                        </p:tgtEl>
                                        <p:attrNameLst>
                                          <p:attrName>ppt_y</p:attrName>
                                        </p:attrNameLst>
                                      </p:cBhvr>
                                      <p:tavLst>
                                        <p:tav tm="0">
                                          <p:val>
                                            <p:strVal val="ppt_y"/>
                                          </p:val>
                                        </p:tav>
                                        <p:tav tm="100000">
                                          <p:val>
                                            <p:strVal val="ppt_y"/>
                                          </p:val>
                                        </p:tav>
                                      </p:tavLst>
                                    </p:anim>
                                    <p:set>
                                      <p:cBhvr>
                                        <p:cTn id="41" dur="1" fill="hold">
                                          <p:stCondLst>
                                            <p:cond delay="249"/>
                                          </p:stCondLst>
                                        </p:cTn>
                                        <p:tgtEl>
                                          <p:spTgt spid="94"/>
                                        </p:tgtEl>
                                        <p:attrNameLst>
                                          <p:attrName>style.visibility</p:attrName>
                                        </p:attrNameLst>
                                      </p:cBhvr>
                                      <p:to>
                                        <p:strVal val="hidden"/>
                                      </p:to>
                                    </p:set>
                                  </p:childTnLst>
                                </p:cTn>
                              </p:par>
                            </p:childTnLst>
                          </p:cTn>
                        </p:par>
                        <p:par>
                          <p:cTn id="42" fill="hold">
                            <p:stCondLst>
                              <p:cond delay="6750"/>
                            </p:stCondLst>
                            <p:childTnLst>
                              <p:par>
                                <p:cTn id="43" presetID="2" presetClass="entr" presetSubtype="8" decel="100000" fill="hold" grpId="0" nodeType="afterEffect">
                                  <p:stCondLst>
                                    <p:cond delay="1000"/>
                                  </p:stCondLst>
                                  <p:childTnLst>
                                    <p:set>
                                      <p:cBhvr>
                                        <p:cTn id="44" dur="1" fill="hold">
                                          <p:stCondLst>
                                            <p:cond delay="0"/>
                                          </p:stCondLst>
                                        </p:cTn>
                                        <p:tgtEl>
                                          <p:spTgt spid="95"/>
                                        </p:tgtEl>
                                        <p:attrNameLst>
                                          <p:attrName>style.visibility</p:attrName>
                                        </p:attrNameLst>
                                      </p:cBhvr>
                                      <p:to>
                                        <p:strVal val="visible"/>
                                      </p:to>
                                    </p:set>
                                    <p:anim calcmode="lin" valueType="num">
                                      <p:cBhvr additive="base">
                                        <p:cTn id="45" dur="250" fill="hold"/>
                                        <p:tgtEl>
                                          <p:spTgt spid="95"/>
                                        </p:tgtEl>
                                        <p:attrNameLst>
                                          <p:attrName>ppt_x</p:attrName>
                                        </p:attrNameLst>
                                      </p:cBhvr>
                                      <p:tavLst>
                                        <p:tav tm="0">
                                          <p:val>
                                            <p:strVal val="0-#ppt_w/2"/>
                                          </p:val>
                                        </p:tav>
                                        <p:tav tm="100000">
                                          <p:val>
                                            <p:strVal val="#ppt_x"/>
                                          </p:val>
                                        </p:tav>
                                      </p:tavLst>
                                    </p:anim>
                                    <p:anim calcmode="lin" valueType="num">
                                      <p:cBhvr additive="base">
                                        <p:cTn id="46" dur="250" fill="hold"/>
                                        <p:tgtEl>
                                          <p:spTgt spid="95"/>
                                        </p:tgtEl>
                                        <p:attrNameLst>
                                          <p:attrName>ppt_y</p:attrName>
                                        </p:attrNameLst>
                                      </p:cBhvr>
                                      <p:tavLst>
                                        <p:tav tm="0">
                                          <p:val>
                                            <p:strVal val="#ppt_y"/>
                                          </p:val>
                                        </p:tav>
                                        <p:tav tm="100000">
                                          <p:val>
                                            <p:strVal val="#ppt_y"/>
                                          </p:val>
                                        </p:tav>
                                      </p:tavLst>
                                    </p:anim>
                                  </p:childTnLst>
                                </p:cTn>
                              </p:par>
                            </p:childTnLst>
                          </p:cTn>
                        </p:par>
                        <p:par>
                          <p:cTn id="47" fill="hold">
                            <p:stCondLst>
                              <p:cond delay="8000"/>
                            </p:stCondLst>
                            <p:childTnLst>
                              <p:par>
                                <p:cTn id="48" presetID="2" presetClass="exit" presetSubtype="2" decel="100000" fill="hold" grpId="1" nodeType="afterEffect">
                                  <p:stCondLst>
                                    <p:cond delay="1000"/>
                                  </p:stCondLst>
                                  <p:childTnLst>
                                    <p:anim calcmode="lin" valueType="num">
                                      <p:cBhvr additive="base">
                                        <p:cTn id="49" dur="250"/>
                                        <p:tgtEl>
                                          <p:spTgt spid="95"/>
                                        </p:tgtEl>
                                        <p:attrNameLst>
                                          <p:attrName>ppt_x</p:attrName>
                                        </p:attrNameLst>
                                      </p:cBhvr>
                                      <p:tavLst>
                                        <p:tav tm="0">
                                          <p:val>
                                            <p:strVal val="ppt_x"/>
                                          </p:val>
                                        </p:tav>
                                        <p:tav tm="100000">
                                          <p:val>
                                            <p:strVal val="1+ppt_w/2"/>
                                          </p:val>
                                        </p:tav>
                                      </p:tavLst>
                                    </p:anim>
                                    <p:anim calcmode="lin" valueType="num">
                                      <p:cBhvr additive="base">
                                        <p:cTn id="50" dur="250"/>
                                        <p:tgtEl>
                                          <p:spTgt spid="95"/>
                                        </p:tgtEl>
                                        <p:attrNameLst>
                                          <p:attrName>ppt_y</p:attrName>
                                        </p:attrNameLst>
                                      </p:cBhvr>
                                      <p:tavLst>
                                        <p:tav tm="0">
                                          <p:val>
                                            <p:strVal val="ppt_y"/>
                                          </p:val>
                                        </p:tav>
                                        <p:tav tm="100000">
                                          <p:val>
                                            <p:strVal val="ppt_y"/>
                                          </p:val>
                                        </p:tav>
                                      </p:tavLst>
                                    </p:anim>
                                    <p:set>
                                      <p:cBhvr>
                                        <p:cTn id="51" dur="1" fill="hold">
                                          <p:stCondLst>
                                            <p:cond delay="249"/>
                                          </p:stCondLst>
                                        </p:cTn>
                                        <p:tgtEl>
                                          <p:spTgt spid="95"/>
                                        </p:tgtEl>
                                        <p:attrNameLst>
                                          <p:attrName>style.visibility</p:attrName>
                                        </p:attrNameLst>
                                      </p:cBhvr>
                                      <p:to>
                                        <p:strVal val="hidden"/>
                                      </p:to>
                                    </p:set>
                                  </p:childTnLst>
                                </p:cTn>
                              </p:par>
                            </p:childTnLst>
                          </p:cTn>
                        </p:par>
                        <p:par>
                          <p:cTn id="52" fill="hold">
                            <p:stCondLst>
                              <p:cond delay="9250"/>
                            </p:stCondLst>
                            <p:childTnLst>
                              <p:par>
                                <p:cTn id="53" presetID="2" presetClass="entr" presetSubtype="8" decel="100000" fill="hold" grpId="0" nodeType="afterEffect">
                                  <p:stCondLst>
                                    <p:cond delay="1000"/>
                                  </p:stCondLst>
                                  <p:childTnLst>
                                    <p:set>
                                      <p:cBhvr>
                                        <p:cTn id="54" dur="1" fill="hold">
                                          <p:stCondLst>
                                            <p:cond delay="0"/>
                                          </p:stCondLst>
                                        </p:cTn>
                                        <p:tgtEl>
                                          <p:spTgt spid="96"/>
                                        </p:tgtEl>
                                        <p:attrNameLst>
                                          <p:attrName>style.visibility</p:attrName>
                                        </p:attrNameLst>
                                      </p:cBhvr>
                                      <p:to>
                                        <p:strVal val="visible"/>
                                      </p:to>
                                    </p:set>
                                    <p:anim calcmode="lin" valueType="num">
                                      <p:cBhvr additive="base">
                                        <p:cTn id="55" dur="250" fill="hold"/>
                                        <p:tgtEl>
                                          <p:spTgt spid="96"/>
                                        </p:tgtEl>
                                        <p:attrNameLst>
                                          <p:attrName>ppt_x</p:attrName>
                                        </p:attrNameLst>
                                      </p:cBhvr>
                                      <p:tavLst>
                                        <p:tav tm="0">
                                          <p:val>
                                            <p:strVal val="0-#ppt_w/2"/>
                                          </p:val>
                                        </p:tav>
                                        <p:tav tm="100000">
                                          <p:val>
                                            <p:strVal val="#ppt_x"/>
                                          </p:val>
                                        </p:tav>
                                      </p:tavLst>
                                    </p:anim>
                                    <p:anim calcmode="lin" valueType="num">
                                      <p:cBhvr additive="base">
                                        <p:cTn id="56" dur="250" fill="hold"/>
                                        <p:tgtEl>
                                          <p:spTgt spid="96"/>
                                        </p:tgtEl>
                                        <p:attrNameLst>
                                          <p:attrName>ppt_y</p:attrName>
                                        </p:attrNameLst>
                                      </p:cBhvr>
                                      <p:tavLst>
                                        <p:tav tm="0">
                                          <p:val>
                                            <p:strVal val="#ppt_y"/>
                                          </p:val>
                                        </p:tav>
                                        <p:tav tm="100000">
                                          <p:val>
                                            <p:strVal val="#ppt_y"/>
                                          </p:val>
                                        </p:tav>
                                      </p:tavLst>
                                    </p:anim>
                                  </p:childTnLst>
                                </p:cTn>
                              </p:par>
                            </p:childTnLst>
                          </p:cTn>
                        </p:par>
                        <p:par>
                          <p:cTn id="57" fill="hold">
                            <p:stCondLst>
                              <p:cond delay="10500"/>
                            </p:stCondLst>
                            <p:childTnLst>
                              <p:par>
                                <p:cTn id="58" presetID="2" presetClass="exit" presetSubtype="2" decel="100000" fill="hold" grpId="1" nodeType="afterEffect">
                                  <p:stCondLst>
                                    <p:cond delay="1000"/>
                                  </p:stCondLst>
                                  <p:childTnLst>
                                    <p:anim calcmode="lin" valueType="num">
                                      <p:cBhvr additive="base">
                                        <p:cTn id="59" dur="250"/>
                                        <p:tgtEl>
                                          <p:spTgt spid="96"/>
                                        </p:tgtEl>
                                        <p:attrNameLst>
                                          <p:attrName>ppt_x</p:attrName>
                                        </p:attrNameLst>
                                      </p:cBhvr>
                                      <p:tavLst>
                                        <p:tav tm="0">
                                          <p:val>
                                            <p:strVal val="ppt_x"/>
                                          </p:val>
                                        </p:tav>
                                        <p:tav tm="100000">
                                          <p:val>
                                            <p:strVal val="1+ppt_w/2"/>
                                          </p:val>
                                        </p:tav>
                                      </p:tavLst>
                                    </p:anim>
                                    <p:anim calcmode="lin" valueType="num">
                                      <p:cBhvr additive="base">
                                        <p:cTn id="60" dur="250"/>
                                        <p:tgtEl>
                                          <p:spTgt spid="96"/>
                                        </p:tgtEl>
                                        <p:attrNameLst>
                                          <p:attrName>ppt_y</p:attrName>
                                        </p:attrNameLst>
                                      </p:cBhvr>
                                      <p:tavLst>
                                        <p:tav tm="0">
                                          <p:val>
                                            <p:strVal val="ppt_y"/>
                                          </p:val>
                                        </p:tav>
                                        <p:tav tm="100000">
                                          <p:val>
                                            <p:strVal val="ppt_y"/>
                                          </p:val>
                                        </p:tav>
                                      </p:tavLst>
                                    </p:anim>
                                    <p:set>
                                      <p:cBhvr>
                                        <p:cTn id="61" dur="1" fill="hold">
                                          <p:stCondLst>
                                            <p:cond delay="249"/>
                                          </p:stCondLst>
                                        </p:cTn>
                                        <p:tgtEl>
                                          <p:spTgt spid="96"/>
                                        </p:tgtEl>
                                        <p:attrNameLst>
                                          <p:attrName>style.visibility</p:attrName>
                                        </p:attrNameLst>
                                      </p:cBhvr>
                                      <p:to>
                                        <p:strVal val="hidden"/>
                                      </p:to>
                                    </p:set>
                                  </p:childTnLst>
                                </p:cTn>
                              </p:par>
                            </p:childTnLst>
                          </p:cTn>
                        </p:par>
                        <p:par>
                          <p:cTn id="62" fill="hold">
                            <p:stCondLst>
                              <p:cond delay="11750"/>
                            </p:stCondLst>
                            <p:childTnLst>
                              <p:par>
                                <p:cTn id="63" presetID="2" presetClass="entr" presetSubtype="8" decel="100000" fill="hold" grpId="0" nodeType="afterEffect">
                                  <p:stCondLst>
                                    <p:cond delay="1000"/>
                                  </p:stCondLst>
                                  <p:childTnLst>
                                    <p:set>
                                      <p:cBhvr>
                                        <p:cTn id="64" dur="1" fill="hold">
                                          <p:stCondLst>
                                            <p:cond delay="0"/>
                                          </p:stCondLst>
                                        </p:cTn>
                                        <p:tgtEl>
                                          <p:spTgt spid="97"/>
                                        </p:tgtEl>
                                        <p:attrNameLst>
                                          <p:attrName>style.visibility</p:attrName>
                                        </p:attrNameLst>
                                      </p:cBhvr>
                                      <p:to>
                                        <p:strVal val="visible"/>
                                      </p:to>
                                    </p:set>
                                    <p:anim calcmode="lin" valueType="num">
                                      <p:cBhvr additive="base">
                                        <p:cTn id="65" dur="250" fill="hold"/>
                                        <p:tgtEl>
                                          <p:spTgt spid="97"/>
                                        </p:tgtEl>
                                        <p:attrNameLst>
                                          <p:attrName>ppt_x</p:attrName>
                                        </p:attrNameLst>
                                      </p:cBhvr>
                                      <p:tavLst>
                                        <p:tav tm="0">
                                          <p:val>
                                            <p:strVal val="0-#ppt_w/2"/>
                                          </p:val>
                                        </p:tav>
                                        <p:tav tm="100000">
                                          <p:val>
                                            <p:strVal val="#ppt_x"/>
                                          </p:val>
                                        </p:tav>
                                      </p:tavLst>
                                    </p:anim>
                                    <p:anim calcmode="lin" valueType="num">
                                      <p:cBhvr additive="base">
                                        <p:cTn id="66" dur="250" fill="hold"/>
                                        <p:tgtEl>
                                          <p:spTgt spid="97"/>
                                        </p:tgtEl>
                                        <p:attrNameLst>
                                          <p:attrName>ppt_y</p:attrName>
                                        </p:attrNameLst>
                                      </p:cBhvr>
                                      <p:tavLst>
                                        <p:tav tm="0">
                                          <p:val>
                                            <p:strVal val="#ppt_y"/>
                                          </p:val>
                                        </p:tav>
                                        <p:tav tm="100000">
                                          <p:val>
                                            <p:strVal val="#ppt_y"/>
                                          </p:val>
                                        </p:tav>
                                      </p:tavLst>
                                    </p:anim>
                                  </p:childTnLst>
                                </p:cTn>
                              </p:par>
                            </p:childTnLst>
                          </p:cTn>
                        </p:par>
                        <p:par>
                          <p:cTn id="67" fill="hold">
                            <p:stCondLst>
                              <p:cond delay="13000"/>
                            </p:stCondLst>
                            <p:childTnLst>
                              <p:par>
                                <p:cTn id="68" presetID="2" presetClass="exit" presetSubtype="2" decel="100000" fill="hold" grpId="1" nodeType="afterEffect">
                                  <p:stCondLst>
                                    <p:cond delay="1000"/>
                                  </p:stCondLst>
                                  <p:childTnLst>
                                    <p:anim calcmode="lin" valueType="num">
                                      <p:cBhvr additive="base">
                                        <p:cTn id="69" dur="250"/>
                                        <p:tgtEl>
                                          <p:spTgt spid="97"/>
                                        </p:tgtEl>
                                        <p:attrNameLst>
                                          <p:attrName>ppt_x</p:attrName>
                                        </p:attrNameLst>
                                      </p:cBhvr>
                                      <p:tavLst>
                                        <p:tav tm="0">
                                          <p:val>
                                            <p:strVal val="ppt_x"/>
                                          </p:val>
                                        </p:tav>
                                        <p:tav tm="100000">
                                          <p:val>
                                            <p:strVal val="1+ppt_w/2"/>
                                          </p:val>
                                        </p:tav>
                                      </p:tavLst>
                                    </p:anim>
                                    <p:anim calcmode="lin" valueType="num">
                                      <p:cBhvr additive="base">
                                        <p:cTn id="70" dur="250"/>
                                        <p:tgtEl>
                                          <p:spTgt spid="97"/>
                                        </p:tgtEl>
                                        <p:attrNameLst>
                                          <p:attrName>ppt_y</p:attrName>
                                        </p:attrNameLst>
                                      </p:cBhvr>
                                      <p:tavLst>
                                        <p:tav tm="0">
                                          <p:val>
                                            <p:strVal val="ppt_y"/>
                                          </p:val>
                                        </p:tav>
                                        <p:tav tm="100000">
                                          <p:val>
                                            <p:strVal val="ppt_y"/>
                                          </p:val>
                                        </p:tav>
                                      </p:tavLst>
                                    </p:anim>
                                    <p:set>
                                      <p:cBhvr>
                                        <p:cTn id="71" dur="1" fill="hold">
                                          <p:stCondLst>
                                            <p:cond delay="249"/>
                                          </p:stCondLst>
                                        </p:cTn>
                                        <p:tgtEl>
                                          <p:spTgt spid="97"/>
                                        </p:tgtEl>
                                        <p:attrNameLst>
                                          <p:attrName>style.visibility</p:attrName>
                                        </p:attrNameLst>
                                      </p:cBhvr>
                                      <p:to>
                                        <p:strVal val="hidden"/>
                                      </p:to>
                                    </p:set>
                                  </p:childTnLst>
                                </p:cTn>
                              </p:par>
                            </p:childTnLst>
                          </p:cTn>
                        </p:par>
                        <p:par>
                          <p:cTn id="72" fill="hold">
                            <p:stCondLst>
                              <p:cond delay="14250"/>
                            </p:stCondLst>
                            <p:childTnLst>
                              <p:par>
                                <p:cTn id="73" presetID="2" presetClass="entr" presetSubtype="8" decel="100000" fill="hold" grpId="0" nodeType="afterEffect">
                                  <p:stCondLst>
                                    <p:cond delay="1000"/>
                                  </p:stCondLst>
                                  <p:childTnLst>
                                    <p:set>
                                      <p:cBhvr>
                                        <p:cTn id="74" dur="1" fill="hold">
                                          <p:stCondLst>
                                            <p:cond delay="0"/>
                                          </p:stCondLst>
                                        </p:cTn>
                                        <p:tgtEl>
                                          <p:spTgt spid="98"/>
                                        </p:tgtEl>
                                        <p:attrNameLst>
                                          <p:attrName>style.visibility</p:attrName>
                                        </p:attrNameLst>
                                      </p:cBhvr>
                                      <p:to>
                                        <p:strVal val="visible"/>
                                      </p:to>
                                    </p:set>
                                    <p:anim calcmode="lin" valueType="num">
                                      <p:cBhvr additive="base">
                                        <p:cTn id="75" dur="250" fill="hold"/>
                                        <p:tgtEl>
                                          <p:spTgt spid="98"/>
                                        </p:tgtEl>
                                        <p:attrNameLst>
                                          <p:attrName>ppt_x</p:attrName>
                                        </p:attrNameLst>
                                      </p:cBhvr>
                                      <p:tavLst>
                                        <p:tav tm="0">
                                          <p:val>
                                            <p:strVal val="0-#ppt_w/2"/>
                                          </p:val>
                                        </p:tav>
                                        <p:tav tm="100000">
                                          <p:val>
                                            <p:strVal val="#ppt_x"/>
                                          </p:val>
                                        </p:tav>
                                      </p:tavLst>
                                    </p:anim>
                                    <p:anim calcmode="lin" valueType="num">
                                      <p:cBhvr additive="base">
                                        <p:cTn id="76" dur="250" fill="hold"/>
                                        <p:tgtEl>
                                          <p:spTgt spid="98"/>
                                        </p:tgtEl>
                                        <p:attrNameLst>
                                          <p:attrName>ppt_y</p:attrName>
                                        </p:attrNameLst>
                                      </p:cBhvr>
                                      <p:tavLst>
                                        <p:tav tm="0">
                                          <p:val>
                                            <p:strVal val="#ppt_y"/>
                                          </p:val>
                                        </p:tav>
                                        <p:tav tm="100000">
                                          <p:val>
                                            <p:strVal val="#ppt_y"/>
                                          </p:val>
                                        </p:tav>
                                      </p:tavLst>
                                    </p:anim>
                                  </p:childTnLst>
                                </p:cTn>
                              </p:par>
                            </p:childTnLst>
                          </p:cTn>
                        </p:par>
                        <p:par>
                          <p:cTn id="77" fill="hold">
                            <p:stCondLst>
                              <p:cond delay="15500"/>
                            </p:stCondLst>
                            <p:childTnLst>
                              <p:par>
                                <p:cTn id="78" presetID="2" presetClass="exit" presetSubtype="2" decel="100000" fill="hold" grpId="1" nodeType="afterEffect">
                                  <p:stCondLst>
                                    <p:cond delay="1000"/>
                                  </p:stCondLst>
                                  <p:childTnLst>
                                    <p:anim calcmode="lin" valueType="num">
                                      <p:cBhvr additive="base">
                                        <p:cTn id="79" dur="250"/>
                                        <p:tgtEl>
                                          <p:spTgt spid="98"/>
                                        </p:tgtEl>
                                        <p:attrNameLst>
                                          <p:attrName>ppt_x</p:attrName>
                                        </p:attrNameLst>
                                      </p:cBhvr>
                                      <p:tavLst>
                                        <p:tav tm="0">
                                          <p:val>
                                            <p:strVal val="ppt_x"/>
                                          </p:val>
                                        </p:tav>
                                        <p:tav tm="100000">
                                          <p:val>
                                            <p:strVal val="1+ppt_w/2"/>
                                          </p:val>
                                        </p:tav>
                                      </p:tavLst>
                                    </p:anim>
                                    <p:anim calcmode="lin" valueType="num">
                                      <p:cBhvr additive="base">
                                        <p:cTn id="80" dur="250"/>
                                        <p:tgtEl>
                                          <p:spTgt spid="98"/>
                                        </p:tgtEl>
                                        <p:attrNameLst>
                                          <p:attrName>ppt_y</p:attrName>
                                        </p:attrNameLst>
                                      </p:cBhvr>
                                      <p:tavLst>
                                        <p:tav tm="0">
                                          <p:val>
                                            <p:strVal val="ppt_y"/>
                                          </p:val>
                                        </p:tav>
                                        <p:tav tm="100000">
                                          <p:val>
                                            <p:strVal val="ppt_y"/>
                                          </p:val>
                                        </p:tav>
                                      </p:tavLst>
                                    </p:anim>
                                    <p:set>
                                      <p:cBhvr>
                                        <p:cTn id="81" dur="1" fill="hold">
                                          <p:stCondLst>
                                            <p:cond delay="249"/>
                                          </p:stCondLst>
                                        </p:cTn>
                                        <p:tgtEl>
                                          <p:spTgt spid="98"/>
                                        </p:tgtEl>
                                        <p:attrNameLst>
                                          <p:attrName>style.visibility</p:attrName>
                                        </p:attrNameLst>
                                      </p:cBhvr>
                                      <p:to>
                                        <p:strVal val="hidden"/>
                                      </p:to>
                                    </p:set>
                                  </p:childTnLst>
                                </p:cTn>
                              </p:par>
                            </p:childTnLst>
                          </p:cTn>
                        </p:par>
                        <p:par>
                          <p:cTn id="82" fill="hold">
                            <p:stCondLst>
                              <p:cond delay="16750"/>
                            </p:stCondLst>
                            <p:childTnLst>
                              <p:par>
                                <p:cTn id="83" presetID="55" presetClass="exit" presetSubtype="0" fill="hold" grpId="1" nodeType="afterEffect">
                                  <p:stCondLst>
                                    <p:cond delay="250"/>
                                  </p:stCondLst>
                                  <p:childTnLst>
                                    <p:anim calcmode="lin" valueType="num">
                                      <p:cBhvr>
                                        <p:cTn id="84" dur="500"/>
                                        <p:tgtEl>
                                          <p:spTgt spid="92"/>
                                        </p:tgtEl>
                                        <p:attrNameLst>
                                          <p:attrName>ppt_w</p:attrName>
                                        </p:attrNameLst>
                                      </p:cBhvr>
                                      <p:tavLst>
                                        <p:tav tm="0">
                                          <p:val>
                                            <p:strVal val="ppt_w"/>
                                          </p:val>
                                        </p:tav>
                                        <p:tav tm="100000">
                                          <p:val>
                                            <p:strVal val="ppt_w*0.70"/>
                                          </p:val>
                                        </p:tav>
                                      </p:tavLst>
                                    </p:anim>
                                    <p:anim calcmode="lin" valueType="num">
                                      <p:cBhvr>
                                        <p:cTn id="85" dur="500"/>
                                        <p:tgtEl>
                                          <p:spTgt spid="92"/>
                                        </p:tgtEl>
                                        <p:attrNameLst>
                                          <p:attrName>ppt_h</p:attrName>
                                        </p:attrNameLst>
                                      </p:cBhvr>
                                      <p:tavLst>
                                        <p:tav tm="0">
                                          <p:val>
                                            <p:strVal val="ppt_h"/>
                                          </p:val>
                                        </p:tav>
                                        <p:tav tm="100000">
                                          <p:val>
                                            <p:strVal val="ppt_h"/>
                                          </p:val>
                                        </p:tav>
                                      </p:tavLst>
                                    </p:anim>
                                    <p:animEffect transition="out" filter="fade">
                                      <p:cBhvr>
                                        <p:cTn id="86" dur="500"/>
                                        <p:tgtEl>
                                          <p:spTgt spid="92"/>
                                        </p:tgtEl>
                                      </p:cBhvr>
                                    </p:animEffect>
                                    <p:set>
                                      <p:cBhvr>
                                        <p:cTn id="87" dur="1" fill="hold">
                                          <p:stCondLst>
                                            <p:cond delay="499"/>
                                          </p:stCondLst>
                                        </p:cTn>
                                        <p:tgtEl>
                                          <p:spTgt spid="92"/>
                                        </p:tgtEl>
                                        <p:attrNameLst>
                                          <p:attrName>style.visibility</p:attrName>
                                        </p:attrNameLst>
                                      </p:cBhvr>
                                      <p:to>
                                        <p:strVal val="hidden"/>
                                      </p:to>
                                    </p:set>
                                  </p:childTnLst>
                                </p:cTn>
                              </p:par>
                            </p:childTnLst>
                          </p:cTn>
                        </p:par>
                        <p:par>
                          <p:cTn id="88" fill="hold">
                            <p:stCondLst>
                              <p:cond delay="17500"/>
                            </p:stCondLst>
                            <p:childTnLst>
                              <p:par>
                                <p:cTn id="89" presetID="53" presetClass="exit" presetSubtype="32" fill="hold" nodeType="afterEffect">
                                  <p:stCondLst>
                                    <p:cond delay="250"/>
                                  </p:stCondLst>
                                  <p:childTnLst>
                                    <p:anim calcmode="lin" valueType="num">
                                      <p:cBhvr>
                                        <p:cTn id="90" dur="500"/>
                                        <p:tgtEl>
                                          <p:spTgt spid="91"/>
                                        </p:tgtEl>
                                        <p:attrNameLst>
                                          <p:attrName>ppt_w</p:attrName>
                                        </p:attrNameLst>
                                      </p:cBhvr>
                                      <p:tavLst>
                                        <p:tav tm="0">
                                          <p:val>
                                            <p:strVal val="ppt_w"/>
                                          </p:val>
                                        </p:tav>
                                        <p:tav tm="100000">
                                          <p:val>
                                            <p:fltVal val="0"/>
                                          </p:val>
                                        </p:tav>
                                      </p:tavLst>
                                    </p:anim>
                                    <p:anim calcmode="lin" valueType="num">
                                      <p:cBhvr>
                                        <p:cTn id="91" dur="500"/>
                                        <p:tgtEl>
                                          <p:spTgt spid="91"/>
                                        </p:tgtEl>
                                        <p:attrNameLst>
                                          <p:attrName>ppt_h</p:attrName>
                                        </p:attrNameLst>
                                      </p:cBhvr>
                                      <p:tavLst>
                                        <p:tav tm="0">
                                          <p:val>
                                            <p:strVal val="ppt_h"/>
                                          </p:val>
                                        </p:tav>
                                        <p:tav tm="100000">
                                          <p:val>
                                            <p:fltVal val="0"/>
                                          </p:val>
                                        </p:tav>
                                      </p:tavLst>
                                    </p:anim>
                                    <p:animEffect transition="out" filter="fade">
                                      <p:cBhvr>
                                        <p:cTn id="92" dur="500"/>
                                        <p:tgtEl>
                                          <p:spTgt spid="91"/>
                                        </p:tgtEl>
                                      </p:cBhvr>
                                    </p:animEffect>
                                    <p:set>
                                      <p:cBhvr>
                                        <p:cTn id="93" dur="1" fill="hold">
                                          <p:stCondLst>
                                            <p:cond delay="499"/>
                                          </p:stCondLst>
                                        </p:cTn>
                                        <p:tgtEl>
                                          <p:spTgt spid="91"/>
                                        </p:tgtEl>
                                        <p:attrNameLst>
                                          <p:attrName>style.visibility</p:attrName>
                                        </p:attrNameLst>
                                      </p:cBhvr>
                                      <p:to>
                                        <p:strVal val="hidden"/>
                                      </p:to>
                                    </p:set>
                                  </p:childTnLst>
                                </p:cTn>
                              </p:par>
                            </p:childTnLst>
                          </p:cTn>
                        </p:par>
                        <p:par>
                          <p:cTn id="94" fill="hold">
                            <p:stCondLst>
                              <p:cond delay="18250"/>
                            </p:stCondLst>
                            <p:childTnLst>
                              <p:par>
                                <p:cTn id="95" presetID="53" presetClass="exit" presetSubtype="32" fill="hold" grpId="1" nodeType="afterEffect">
                                  <p:stCondLst>
                                    <p:cond delay="0"/>
                                  </p:stCondLst>
                                  <p:childTnLst>
                                    <p:anim calcmode="lin" valueType="num">
                                      <p:cBhvr>
                                        <p:cTn id="96" dur="500"/>
                                        <p:tgtEl>
                                          <p:spTgt spid="90"/>
                                        </p:tgtEl>
                                        <p:attrNameLst>
                                          <p:attrName>ppt_w</p:attrName>
                                        </p:attrNameLst>
                                      </p:cBhvr>
                                      <p:tavLst>
                                        <p:tav tm="0">
                                          <p:val>
                                            <p:strVal val="ppt_w"/>
                                          </p:val>
                                        </p:tav>
                                        <p:tav tm="100000">
                                          <p:val>
                                            <p:fltVal val="0"/>
                                          </p:val>
                                        </p:tav>
                                      </p:tavLst>
                                    </p:anim>
                                    <p:anim calcmode="lin" valueType="num">
                                      <p:cBhvr>
                                        <p:cTn id="97" dur="500"/>
                                        <p:tgtEl>
                                          <p:spTgt spid="90"/>
                                        </p:tgtEl>
                                        <p:attrNameLst>
                                          <p:attrName>ppt_h</p:attrName>
                                        </p:attrNameLst>
                                      </p:cBhvr>
                                      <p:tavLst>
                                        <p:tav tm="0">
                                          <p:val>
                                            <p:strVal val="ppt_h"/>
                                          </p:val>
                                        </p:tav>
                                        <p:tav tm="100000">
                                          <p:val>
                                            <p:fltVal val="0"/>
                                          </p:val>
                                        </p:tav>
                                      </p:tavLst>
                                    </p:anim>
                                    <p:animEffect transition="out" filter="fade">
                                      <p:cBhvr>
                                        <p:cTn id="98" dur="500"/>
                                        <p:tgtEl>
                                          <p:spTgt spid="90"/>
                                        </p:tgtEl>
                                      </p:cBhvr>
                                    </p:animEffect>
                                    <p:set>
                                      <p:cBhvr>
                                        <p:cTn id="99" dur="1" fill="hold">
                                          <p:stCondLst>
                                            <p:cond delay="499"/>
                                          </p:stCondLst>
                                        </p:cTn>
                                        <p:tgtEl>
                                          <p:spTgt spid="9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animBg="1"/>
      <p:bldP spid="90" grpId="1" animBg="1"/>
      <p:bldP spid="92" grpId="0" animBg="1"/>
      <p:bldP spid="92" grpId="1" animBg="1"/>
      <p:bldP spid="93" grpId="0"/>
      <p:bldP spid="93" grpId="1"/>
      <p:bldP spid="94" grpId="0"/>
      <p:bldP spid="94" grpId="1"/>
      <p:bldP spid="95" grpId="0"/>
      <p:bldP spid="95" grpId="1"/>
      <p:bldP spid="96" grpId="0"/>
      <p:bldP spid="96" grpId="1"/>
      <p:bldP spid="97" grpId="0"/>
      <p:bldP spid="97" grpId="1"/>
      <p:bldP spid="98" grpId="0"/>
      <p:bldP spid="98" grpId="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grpSp>
        <p:nvGrpSpPr>
          <p:cNvPr id="46" name="Group 45">
            <a:extLst>
              <a:ext uri="{FF2B5EF4-FFF2-40B4-BE49-F238E27FC236}">
                <a16:creationId xmlns:a16="http://schemas.microsoft.com/office/drawing/2014/main" id="{4D682671-9DE0-48CA-9908-BF9A1B359BAF}"/>
              </a:ext>
            </a:extLst>
          </p:cNvPr>
          <p:cNvGrpSpPr/>
          <p:nvPr/>
        </p:nvGrpSpPr>
        <p:grpSpPr>
          <a:xfrm>
            <a:off x="3217679" y="1023883"/>
            <a:ext cx="6096000" cy="4304015"/>
            <a:chOff x="1574104" y="1496906"/>
            <a:chExt cx="6096000" cy="4304015"/>
          </a:xfrm>
        </p:grpSpPr>
        <p:sp>
          <p:nvSpPr>
            <p:cNvPr id="47" name="Rectangle 46">
              <a:extLst>
                <a:ext uri="{FF2B5EF4-FFF2-40B4-BE49-F238E27FC236}">
                  <a16:creationId xmlns:a16="http://schemas.microsoft.com/office/drawing/2014/main" id="{4741E70B-ADA1-47EA-8EC9-24B3E923B936}"/>
                </a:ext>
              </a:extLst>
            </p:cNvPr>
            <p:cNvSpPr/>
            <p:nvPr/>
          </p:nvSpPr>
          <p:spPr>
            <a:xfrm>
              <a:off x="1574104" y="1496906"/>
              <a:ext cx="3968620" cy="3416320"/>
            </a:xfrm>
            <a:prstGeom prst="rect">
              <a:avLst/>
            </a:prstGeom>
            <a:solidFill>
              <a:schemeClr val="tx1"/>
            </a:solidFill>
          </p:spPr>
          <p:txBody>
            <a:bodyPr wrap="square">
              <a:spAutoFit/>
            </a:bodyPr>
            <a:lstStyle/>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'Hello!'</a:t>
              </a:r>
              <a:endParaRPr lang="en-US" dirty="0">
                <a:solidFill>
                  <a:srgbClr val="D4D4D4"/>
                </a:solidFill>
                <a:latin typeface="Consolas" panose="020B0609020204030204" pitchFamily="49" charset="0"/>
              </a:endParaRP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err="1">
                  <a:solidFill>
                    <a:srgbClr val="DCDCAA"/>
                  </a:solidFill>
                  <a:latin typeface="Consolas" panose="020B0609020204030204" pitchFamily="49" charset="0"/>
                </a:rPr>
                <a:t>sayHi</a:t>
              </a:r>
              <a:r>
                <a:rPr lang="en-US" dirty="0">
                  <a:solidFill>
                    <a:srgbClr val="D4D4D4"/>
                  </a:solidFill>
                  <a:latin typeface="Consolas" panose="020B0609020204030204" pitchFamily="49" charset="0"/>
                </a:rPr>
                <a:t> () {</a:t>
              </a:r>
            </a:p>
            <a:p>
              <a:pPr lvl="1"/>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'2: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p>
            <a:p>
              <a:pPr lvl="1"/>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 = </a:t>
              </a:r>
              <a:r>
                <a:rPr lang="en-US" dirty="0">
                  <a:solidFill>
                    <a:srgbClr val="CE9178"/>
                  </a:solidFill>
                  <a:latin typeface="Consolas" panose="020B0609020204030204" pitchFamily="49" charset="0"/>
                </a:rPr>
                <a:t>'Hoi!'</a:t>
              </a:r>
              <a:endParaRPr lang="en-US" dirty="0">
                <a:solidFill>
                  <a:srgbClr val="D4D4D4"/>
                </a:solidFill>
                <a:latin typeface="Consolas" panose="020B0609020204030204" pitchFamily="49" charset="0"/>
              </a:endParaRPr>
            </a:p>
            <a:p>
              <a:pPr lvl="1"/>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'3: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'1: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p>
            <a:p>
              <a:r>
                <a:rPr lang="en-US" dirty="0" err="1">
                  <a:solidFill>
                    <a:srgbClr val="DCDCAA"/>
                  </a:solidFill>
                  <a:latin typeface="Consolas" panose="020B0609020204030204" pitchFamily="49" charset="0"/>
                </a:rPr>
                <a:t>sayHi</a:t>
              </a:r>
              <a:r>
                <a:rPr lang="en-US" dirty="0">
                  <a:solidFill>
                    <a:srgbClr val="D4D4D4"/>
                  </a:solidFill>
                  <a:latin typeface="Consolas" panose="020B0609020204030204" pitchFamily="49" charset="0"/>
                </a:rPr>
                <a:t>()</a:t>
              </a:r>
            </a:p>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'4: '</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greet</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48" name="Rectangle 47">
              <a:extLst>
                <a:ext uri="{FF2B5EF4-FFF2-40B4-BE49-F238E27FC236}">
                  <a16:creationId xmlns:a16="http://schemas.microsoft.com/office/drawing/2014/main" id="{E8F8D7A6-D926-4C7C-9393-687D7B9B10DB}"/>
                </a:ext>
              </a:extLst>
            </p:cNvPr>
            <p:cNvSpPr/>
            <p:nvPr/>
          </p:nvSpPr>
          <p:spPr>
            <a:xfrm>
              <a:off x="1574104" y="5154590"/>
              <a:ext cx="6096000" cy="646331"/>
            </a:xfrm>
            <a:prstGeom prst="rect">
              <a:avLst/>
            </a:prstGeom>
          </p:spPr>
          <p:txBody>
            <a:bodyPr>
              <a:spAutoFit/>
            </a:bodyPr>
            <a:lstStyle/>
            <a:p>
              <a:r>
                <a:rPr lang="en-US" b="1" dirty="0">
                  <a:latin typeface="medium-content-serif-font"/>
                </a:rPr>
                <a:t>Note: </a:t>
              </a:r>
              <a:r>
                <a:rPr lang="en-US" dirty="0">
                  <a:latin typeface="medium-content-serif-font"/>
                </a:rPr>
                <a:t>variables and functions are hoisted </a:t>
              </a:r>
              <a:r>
                <a:rPr lang="en-US" i="1" dirty="0">
                  <a:latin typeface="medium-content-serif-font"/>
                </a:rPr>
                <a:t>within the scope they belong to</a:t>
              </a:r>
              <a:r>
                <a:rPr lang="en-US" dirty="0">
                  <a:latin typeface="medium-content-serif-font"/>
                </a:rPr>
                <a:t>.</a:t>
              </a:r>
              <a:endParaRPr lang="en-US" dirty="0"/>
            </a:p>
          </p:txBody>
        </p:sp>
      </p:grpSp>
      <p:sp>
        <p:nvSpPr>
          <p:cNvPr id="49" name="Rectangle 48">
            <a:extLst>
              <a:ext uri="{FF2B5EF4-FFF2-40B4-BE49-F238E27FC236}">
                <a16:creationId xmlns:a16="http://schemas.microsoft.com/office/drawing/2014/main" id="{61A88BFA-5236-4E7C-9FB7-5D5039F1357A}"/>
              </a:ext>
            </a:extLst>
          </p:cNvPr>
          <p:cNvSpPr/>
          <p:nvPr/>
        </p:nvSpPr>
        <p:spPr>
          <a:xfrm>
            <a:off x="7683436" y="2035220"/>
            <a:ext cx="1775926" cy="1200329"/>
          </a:xfrm>
          <a:prstGeom prst="rect">
            <a:avLst/>
          </a:prstGeom>
        </p:spPr>
        <p:txBody>
          <a:bodyPr wrap="square">
            <a:spAutoFit/>
          </a:bodyPr>
          <a:lstStyle/>
          <a:p>
            <a:r>
              <a:rPr lang="en-US" dirty="0">
                <a:solidFill>
                  <a:srgbClr val="B5CEA8"/>
                </a:solidFill>
                <a:latin typeface="Consolas" panose="020B0609020204030204" pitchFamily="49" charset="0"/>
              </a:rPr>
              <a:t>1</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Hello</a:t>
            </a:r>
            <a:r>
              <a:rPr lang="en-US" dirty="0">
                <a:solidFill>
                  <a:srgbClr val="D4D4D4"/>
                </a:solidFill>
                <a:latin typeface="Consolas" panose="020B0609020204030204" pitchFamily="49" charset="0"/>
              </a:rPr>
              <a:t>!</a:t>
            </a:r>
          </a:p>
          <a:p>
            <a:r>
              <a:rPr lang="en-US" dirty="0">
                <a:solidFill>
                  <a:srgbClr val="B5CEA8"/>
                </a:solidFill>
                <a:latin typeface="Consolas" panose="020B0609020204030204" pitchFamily="49" charset="0"/>
              </a:rPr>
              <a:t>2</a:t>
            </a:r>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undefined</a:t>
            </a:r>
            <a:endParaRPr lang="en-US" dirty="0">
              <a:solidFill>
                <a:srgbClr val="D4D4D4"/>
              </a:solidFill>
              <a:latin typeface="Consolas" panose="020B0609020204030204" pitchFamily="49" charset="0"/>
            </a:endParaRPr>
          </a:p>
          <a:p>
            <a:r>
              <a:rPr lang="en-US" dirty="0">
                <a:solidFill>
                  <a:srgbClr val="B5CEA8"/>
                </a:solidFill>
                <a:latin typeface="Consolas" panose="020B0609020204030204" pitchFamily="49" charset="0"/>
              </a:rPr>
              <a:t>3</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Hoi</a:t>
            </a:r>
            <a:r>
              <a:rPr lang="en-US" dirty="0">
                <a:solidFill>
                  <a:srgbClr val="D4D4D4"/>
                </a:solidFill>
                <a:latin typeface="Consolas" panose="020B0609020204030204" pitchFamily="49" charset="0"/>
              </a:rPr>
              <a:t>!</a:t>
            </a:r>
          </a:p>
          <a:p>
            <a:r>
              <a:rPr lang="en-US" dirty="0">
                <a:solidFill>
                  <a:srgbClr val="B5CEA8"/>
                </a:solidFill>
                <a:latin typeface="Consolas" panose="020B0609020204030204" pitchFamily="49" charset="0"/>
              </a:rPr>
              <a:t>4</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Hello</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10192442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p:cTn id="7" dur="250" fill="hold"/>
                                        <p:tgtEl>
                                          <p:spTgt spid="49"/>
                                        </p:tgtEl>
                                        <p:attrNameLst>
                                          <p:attrName>ppt_w</p:attrName>
                                        </p:attrNameLst>
                                      </p:cBhvr>
                                      <p:tavLst>
                                        <p:tav tm="0">
                                          <p:val>
                                            <p:fltVal val="0"/>
                                          </p:val>
                                        </p:tav>
                                        <p:tav tm="100000">
                                          <p:val>
                                            <p:strVal val="#ppt_w"/>
                                          </p:val>
                                        </p:tav>
                                      </p:tavLst>
                                    </p:anim>
                                    <p:anim calcmode="lin" valueType="num">
                                      <p:cBhvr>
                                        <p:cTn id="8" dur="250" fill="hold"/>
                                        <p:tgtEl>
                                          <p:spTgt spid="49"/>
                                        </p:tgtEl>
                                        <p:attrNameLst>
                                          <p:attrName>ppt_h</p:attrName>
                                        </p:attrNameLst>
                                      </p:cBhvr>
                                      <p:tavLst>
                                        <p:tav tm="0">
                                          <p:val>
                                            <p:fltVal val="0"/>
                                          </p:val>
                                        </p:tav>
                                        <p:tav tm="100000">
                                          <p:val>
                                            <p:strVal val="#ppt_h"/>
                                          </p:val>
                                        </p:tav>
                                      </p:tavLst>
                                    </p:anim>
                                    <p:animEffect transition="in" filter="fade">
                                      <p:cBhvr>
                                        <p:cTn id="9" dur="2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latin typeface="Tw Cen MT" panose="020B0602020104020603" pitchFamily="34" charset="0"/>
              </a:rPr>
              <a:t>Execution context</a:t>
            </a:r>
          </a:p>
        </p:txBody>
      </p:sp>
      <p:sp>
        <p:nvSpPr>
          <p:cNvPr id="50" name="Rectangle 49">
            <a:extLst>
              <a:ext uri="{FF2B5EF4-FFF2-40B4-BE49-F238E27FC236}">
                <a16:creationId xmlns:a16="http://schemas.microsoft.com/office/drawing/2014/main" id="{C9D06B41-7DDA-4D9C-BA1E-E70FB99C9648}"/>
              </a:ext>
            </a:extLst>
          </p:cNvPr>
          <p:cNvSpPr/>
          <p:nvPr/>
        </p:nvSpPr>
        <p:spPr>
          <a:xfrm>
            <a:off x="3127368" y="884040"/>
            <a:ext cx="6810721" cy="369332"/>
          </a:xfrm>
          <a:prstGeom prst="rect">
            <a:avLst/>
          </a:prstGeom>
        </p:spPr>
        <p:txBody>
          <a:bodyPr wrap="square">
            <a:spAutoFit/>
          </a:bodyPr>
          <a:lstStyle/>
          <a:p>
            <a:r>
              <a:rPr lang="en-US" b="1" dirty="0">
                <a:latin typeface="medium-content-serif-font"/>
              </a:rPr>
              <a:t>scope</a:t>
            </a:r>
            <a:r>
              <a:rPr lang="en-US" dirty="0">
                <a:latin typeface="medium-content-serif-font"/>
              </a:rPr>
              <a:t> and </a:t>
            </a:r>
            <a:r>
              <a:rPr lang="en-US" b="1" dirty="0">
                <a:latin typeface="medium-content-serif-font"/>
              </a:rPr>
              <a:t>execution context</a:t>
            </a:r>
            <a:r>
              <a:rPr lang="en-US" dirty="0">
                <a:latin typeface="medium-content-serif-font"/>
              </a:rPr>
              <a:t> are </a:t>
            </a:r>
            <a:r>
              <a:rPr lang="en-US" i="1" dirty="0">
                <a:latin typeface="medium-content-serif-font"/>
              </a:rPr>
              <a:t>closely related, but not the same</a:t>
            </a:r>
            <a:r>
              <a:rPr lang="en-US" dirty="0">
                <a:latin typeface="medium-content-serif-font"/>
              </a:rPr>
              <a:t>.</a:t>
            </a:r>
            <a:endParaRPr lang="en-US" dirty="0"/>
          </a:p>
        </p:txBody>
      </p:sp>
      <p:sp>
        <p:nvSpPr>
          <p:cNvPr id="51" name="Rectangle 50">
            <a:extLst>
              <a:ext uri="{FF2B5EF4-FFF2-40B4-BE49-F238E27FC236}">
                <a16:creationId xmlns:a16="http://schemas.microsoft.com/office/drawing/2014/main" id="{CA8F31CB-BF3A-4DBE-8774-96076DB25848}"/>
              </a:ext>
            </a:extLst>
          </p:cNvPr>
          <p:cNvSpPr/>
          <p:nvPr/>
        </p:nvSpPr>
        <p:spPr>
          <a:xfrm>
            <a:off x="3213310" y="1470362"/>
            <a:ext cx="5560420" cy="2585323"/>
          </a:xfrm>
          <a:prstGeom prst="rect">
            <a:avLst/>
          </a:prstGeom>
          <a:solidFill>
            <a:schemeClr val="tx1"/>
          </a:solidFill>
        </p:spPr>
        <p:txBody>
          <a:bodyPr wrap="square">
            <a:spAutoFit/>
          </a:bodyPr>
          <a:lstStyle/>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err="1">
                <a:solidFill>
                  <a:srgbClr val="9CDCFE"/>
                </a:solidFill>
                <a:latin typeface="Consolas" panose="020B0609020204030204" pitchFamily="49" charset="0"/>
              </a:rPr>
              <a:t>globalThis</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this</a:t>
            </a:r>
            <a:endParaRPr lang="en-US" dirty="0">
              <a:solidFill>
                <a:srgbClr val="D4D4D4"/>
              </a:solidFill>
              <a:latin typeface="Consolas" panose="020B0609020204030204" pitchFamily="49" charset="0"/>
            </a:endParaRP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function</a:t>
            </a:r>
            <a:r>
              <a:rPr lang="en-US" dirty="0">
                <a:solidFill>
                  <a:srgbClr val="D4D4D4"/>
                </a:solidFill>
                <a:latin typeface="Consolas" panose="020B0609020204030204" pitchFamily="49" charset="0"/>
              </a:rPr>
              <a:t> </a:t>
            </a:r>
            <a:r>
              <a:rPr lang="en-US" dirty="0" err="1">
                <a:solidFill>
                  <a:srgbClr val="DCDCAA"/>
                </a:solidFill>
                <a:latin typeface="Consolas" panose="020B0609020204030204" pitchFamily="49" charset="0"/>
              </a:rPr>
              <a:t>myFunc</a:t>
            </a:r>
            <a:r>
              <a:rPr lang="en-US" dirty="0">
                <a:solidFill>
                  <a:srgbClr val="D4D4D4"/>
                </a:solidFill>
                <a:latin typeface="Consolas" panose="020B0609020204030204" pitchFamily="49" charset="0"/>
              </a:rPr>
              <a:t> () { </a:t>
            </a:r>
          </a:p>
          <a:p>
            <a:pPr lvl="1"/>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a:t>
            </a:r>
            <a:r>
              <a:rPr lang="en-US" dirty="0" err="1">
                <a:solidFill>
                  <a:srgbClr val="CE9178"/>
                </a:solidFill>
                <a:latin typeface="Consolas" panose="020B0609020204030204" pitchFamily="49" charset="0"/>
              </a:rPr>
              <a:t>globalThis</a:t>
            </a:r>
            <a:r>
              <a:rPr lang="en-US" dirty="0">
                <a:solidFill>
                  <a:srgbClr val="CE9178"/>
                </a:solidFill>
                <a:latin typeface="Consolas" panose="020B0609020204030204" pitchFamily="49" charset="0"/>
              </a:rPr>
              <a:t>: '</a:t>
            </a:r>
            <a:r>
              <a:rPr lang="en-US" dirty="0">
                <a:solidFill>
                  <a:srgbClr val="D4D4D4"/>
                </a:solidFill>
                <a:latin typeface="Consolas" panose="020B0609020204030204" pitchFamily="49" charset="0"/>
              </a:rPr>
              <a:t>, </a:t>
            </a:r>
            <a:r>
              <a:rPr lang="en-US" dirty="0" err="1">
                <a:solidFill>
                  <a:srgbClr val="9CDCFE"/>
                </a:solidFill>
                <a:latin typeface="Consolas" panose="020B0609020204030204" pitchFamily="49" charset="0"/>
              </a:rPr>
              <a:t>globalThis</a:t>
            </a:r>
            <a:r>
              <a:rPr lang="en-US" dirty="0">
                <a:solidFill>
                  <a:srgbClr val="D4D4D4"/>
                </a:solidFill>
                <a:latin typeface="Consolas" panose="020B0609020204030204" pitchFamily="49" charset="0"/>
              </a:rPr>
              <a:t>)</a:t>
            </a:r>
          </a:p>
          <a:p>
            <a:pPr lvl="1"/>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'this inside: '</a:t>
            </a:r>
            <a:r>
              <a:rPr lang="en-US" dirty="0">
                <a:solidFill>
                  <a:srgbClr val="D4D4D4"/>
                </a:solidFill>
                <a:latin typeface="Consolas" panose="020B0609020204030204" pitchFamily="49" charset="0"/>
              </a:rPr>
              <a:t>,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p>
          <a:p>
            <a:pPr lvl="1"/>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err="1">
                <a:solidFill>
                  <a:srgbClr val="9CDCFE"/>
                </a:solidFill>
                <a:latin typeface="Consolas" panose="020B0609020204030204" pitchFamily="49" charset="0"/>
              </a:rPr>
              <a:t>globalThis</a:t>
            </a:r>
            <a:r>
              <a:rPr lang="en-US" dirty="0">
                <a:solidFill>
                  <a:srgbClr val="D4D4D4"/>
                </a:solidFill>
                <a:latin typeface="Consolas" panose="020B0609020204030204" pitchFamily="49" charset="0"/>
              </a:rPr>
              <a:t> === </a:t>
            </a:r>
            <a:r>
              <a:rPr lang="en-US" dirty="0">
                <a:solidFill>
                  <a:srgbClr val="569CD6"/>
                </a:solidFill>
                <a:latin typeface="Consolas" panose="020B0609020204030204" pitchFamily="49" charset="0"/>
              </a:rPr>
              <a:t>this</a:t>
            </a:r>
            <a:r>
              <a:rPr lang="en-US" dirty="0">
                <a:solidFill>
                  <a:srgbClr val="D4D4D4"/>
                </a:solidFill>
                <a:latin typeface="Consolas" panose="020B0609020204030204" pitchFamily="49" charset="0"/>
              </a:rPr>
              <a:t>)</a:t>
            </a:r>
          </a:p>
          <a:p>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err="1">
                <a:solidFill>
                  <a:srgbClr val="DCDCAA"/>
                </a:solidFill>
                <a:latin typeface="Consolas" panose="020B0609020204030204" pitchFamily="49" charset="0"/>
              </a:rPr>
              <a:t>myFunc</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54043843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p:cTn id="7" dur="250" fill="hold"/>
                                        <p:tgtEl>
                                          <p:spTgt spid="51"/>
                                        </p:tgtEl>
                                        <p:attrNameLst>
                                          <p:attrName>ppt_w</p:attrName>
                                        </p:attrNameLst>
                                      </p:cBhvr>
                                      <p:tavLst>
                                        <p:tav tm="0">
                                          <p:val>
                                            <p:fltVal val="0"/>
                                          </p:val>
                                        </p:tav>
                                        <p:tav tm="100000">
                                          <p:val>
                                            <p:strVal val="#ppt_w"/>
                                          </p:val>
                                        </p:tav>
                                      </p:tavLst>
                                    </p:anim>
                                    <p:anim calcmode="lin" valueType="num">
                                      <p:cBhvr>
                                        <p:cTn id="8" dur="250" fill="hold"/>
                                        <p:tgtEl>
                                          <p:spTgt spid="51"/>
                                        </p:tgtEl>
                                        <p:attrNameLst>
                                          <p:attrName>ppt_h</p:attrName>
                                        </p:attrNameLst>
                                      </p:cBhvr>
                                      <p:tavLst>
                                        <p:tav tm="0">
                                          <p:val>
                                            <p:fltVal val="0"/>
                                          </p:val>
                                        </p:tav>
                                        <p:tav tm="100000">
                                          <p:val>
                                            <p:strVal val="#ppt_h"/>
                                          </p:val>
                                        </p:tav>
                                      </p:tavLst>
                                    </p:anim>
                                    <p:animEffect transition="in" filter="fade">
                                      <p:cBhvr>
                                        <p:cTn id="9" dur="25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latin typeface="Tw Cen MT" panose="020B0602020104020603" pitchFamily="34" charset="0"/>
              </a:rPr>
              <a:t>Execution context</a:t>
            </a:r>
          </a:p>
        </p:txBody>
      </p:sp>
      <p:sp>
        <p:nvSpPr>
          <p:cNvPr id="90" name="Rectangle 89">
            <a:extLst>
              <a:ext uri="{FF2B5EF4-FFF2-40B4-BE49-F238E27FC236}">
                <a16:creationId xmlns:a16="http://schemas.microsoft.com/office/drawing/2014/main" id="{4B9F66C1-0C07-4FA6-94F8-DB062F7CE28D}"/>
              </a:ext>
            </a:extLst>
          </p:cNvPr>
          <p:cNvSpPr/>
          <p:nvPr/>
        </p:nvSpPr>
        <p:spPr>
          <a:xfrm>
            <a:off x="3058759" y="1131095"/>
            <a:ext cx="7486261" cy="646331"/>
          </a:xfrm>
          <a:prstGeom prst="rect">
            <a:avLst/>
          </a:prstGeom>
        </p:spPr>
        <p:txBody>
          <a:bodyPr wrap="square">
            <a:spAutoFit/>
          </a:bodyPr>
          <a:lstStyle/>
          <a:p>
            <a:r>
              <a:rPr lang="en-US" dirty="0"/>
              <a:t>In JavaScript, </a:t>
            </a:r>
            <a:r>
              <a:rPr lang="en-US" b="1" dirty="0"/>
              <a:t>execution context</a:t>
            </a:r>
            <a:r>
              <a:rPr lang="en-US" dirty="0"/>
              <a:t> is an abstract concept that holds </a:t>
            </a:r>
            <a:r>
              <a:rPr lang="en-US" i="1" dirty="0"/>
              <a:t>information about the environment </a:t>
            </a:r>
            <a:r>
              <a:rPr lang="en-US" dirty="0"/>
              <a:t>within which the current code is being executed.</a:t>
            </a:r>
          </a:p>
        </p:txBody>
      </p:sp>
      <p:sp>
        <p:nvSpPr>
          <p:cNvPr id="91" name="Rectangle 90">
            <a:extLst>
              <a:ext uri="{FF2B5EF4-FFF2-40B4-BE49-F238E27FC236}">
                <a16:creationId xmlns:a16="http://schemas.microsoft.com/office/drawing/2014/main" id="{FF8B21B2-652D-41E2-AEF0-1103C55124D7}"/>
              </a:ext>
            </a:extLst>
          </p:cNvPr>
          <p:cNvSpPr/>
          <p:nvPr/>
        </p:nvSpPr>
        <p:spPr>
          <a:xfrm>
            <a:off x="3058759" y="761763"/>
            <a:ext cx="2688428" cy="369332"/>
          </a:xfrm>
          <a:prstGeom prst="rect">
            <a:avLst/>
          </a:prstGeom>
        </p:spPr>
        <p:txBody>
          <a:bodyPr wrap="none">
            <a:spAutoFit/>
          </a:bodyPr>
          <a:lstStyle/>
          <a:p>
            <a:r>
              <a:rPr lang="en-US" b="1" dirty="0"/>
              <a:t>What is Execution Context</a:t>
            </a:r>
            <a:endParaRPr lang="en-US" b="1" i="0" dirty="0">
              <a:effectLst/>
            </a:endParaRPr>
          </a:p>
        </p:txBody>
      </p:sp>
      <p:sp>
        <p:nvSpPr>
          <p:cNvPr id="92" name="Rectangle 91">
            <a:extLst>
              <a:ext uri="{FF2B5EF4-FFF2-40B4-BE49-F238E27FC236}">
                <a16:creationId xmlns:a16="http://schemas.microsoft.com/office/drawing/2014/main" id="{7A78027F-9809-4A47-B1EB-C32CE4CBE4A9}"/>
              </a:ext>
            </a:extLst>
          </p:cNvPr>
          <p:cNvSpPr/>
          <p:nvPr/>
        </p:nvSpPr>
        <p:spPr>
          <a:xfrm>
            <a:off x="3058759" y="1998842"/>
            <a:ext cx="6096000" cy="923330"/>
          </a:xfrm>
          <a:prstGeom prst="rect">
            <a:avLst/>
          </a:prstGeom>
        </p:spPr>
        <p:txBody>
          <a:bodyPr>
            <a:spAutoFit/>
          </a:bodyPr>
          <a:lstStyle/>
          <a:p>
            <a:r>
              <a:rPr lang="en-US" b="1" dirty="0"/>
              <a:t>1. Global execution context (GEC)</a:t>
            </a:r>
            <a:r>
              <a:rPr lang="en-US" dirty="0"/>
              <a:t>: This is the default execution context in which JS code start its execution when the file first loads</a:t>
            </a:r>
          </a:p>
        </p:txBody>
      </p:sp>
      <p:sp>
        <p:nvSpPr>
          <p:cNvPr id="93" name="Rectangle 92">
            <a:extLst>
              <a:ext uri="{FF2B5EF4-FFF2-40B4-BE49-F238E27FC236}">
                <a16:creationId xmlns:a16="http://schemas.microsoft.com/office/drawing/2014/main" id="{AC2C4E19-D934-47F3-98F2-6375597D340E}"/>
              </a:ext>
            </a:extLst>
          </p:cNvPr>
          <p:cNvSpPr/>
          <p:nvPr/>
        </p:nvSpPr>
        <p:spPr>
          <a:xfrm>
            <a:off x="3058759" y="2922172"/>
            <a:ext cx="6096000" cy="923330"/>
          </a:xfrm>
          <a:prstGeom prst="rect">
            <a:avLst/>
          </a:prstGeom>
        </p:spPr>
        <p:txBody>
          <a:bodyPr>
            <a:spAutoFit/>
          </a:bodyPr>
          <a:lstStyle/>
          <a:p>
            <a:r>
              <a:rPr lang="en-US" b="1" dirty="0"/>
              <a:t>2.  Functional execution context (FEC)</a:t>
            </a:r>
            <a:r>
              <a:rPr lang="en-US" dirty="0"/>
              <a:t>: Functional execution context is defined as the context created by the execution of code inside a function. </a:t>
            </a:r>
          </a:p>
        </p:txBody>
      </p:sp>
      <p:sp>
        <p:nvSpPr>
          <p:cNvPr id="94" name="Rectangle 93">
            <a:extLst>
              <a:ext uri="{FF2B5EF4-FFF2-40B4-BE49-F238E27FC236}">
                <a16:creationId xmlns:a16="http://schemas.microsoft.com/office/drawing/2014/main" id="{70B7163B-59B2-4D88-A831-B84B9D7CEEA7}"/>
              </a:ext>
            </a:extLst>
          </p:cNvPr>
          <p:cNvSpPr/>
          <p:nvPr/>
        </p:nvSpPr>
        <p:spPr>
          <a:xfrm>
            <a:off x="3058759" y="3964682"/>
            <a:ext cx="4515532" cy="369332"/>
          </a:xfrm>
          <a:prstGeom prst="rect">
            <a:avLst/>
          </a:prstGeom>
        </p:spPr>
        <p:txBody>
          <a:bodyPr wrap="none">
            <a:spAutoFit/>
          </a:bodyPr>
          <a:lstStyle/>
          <a:p>
            <a:r>
              <a:rPr lang="en-US" b="1" dirty="0"/>
              <a:t>3. Eval</a:t>
            </a:r>
            <a:r>
              <a:rPr lang="en-US" dirty="0"/>
              <a:t>: Execution context inside eval function.</a:t>
            </a:r>
            <a:endParaRPr lang="en-US" b="0" i="0" dirty="0">
              <a:effectLst/>
            </a:endParaRPr>
          </a:p>
        </p:txBody>
      </p:sp>
      <p:sp>
        <p:nvSpPr>
          <p:cNvPr id="95" name="Rectangle 94">
            <a:extLst>
              <a:ext uri="{FF2B5EF4-FFF2-40B4-BE49-F238E27FC236}">
                <a16:creationId xmlns:a16="http://schemas.microsoft.com/office/drawing/2014/main" id="{6542EC30-89EC-4581-AA12-37C8046DBAE9}"/>
              </a:ext>
            </a:extLst>
          </p:cNvPr>
          <p:cNvSpPr/>
          <p:nvPr/>
        </p:nvSpPr>
        <p:spPr>
          <a:xfrm>
            <a:off x="7941706" y="3606904"/>
            <a:ext cx="1881340" cy="1815882"/>
          </a:xfrm>
          <a:prstGeom prst="rect">
            <a:avLst/>
          </a:prstGeom>
          <a:solidFill>
            <a:schemeClr val="accent4"/>
          </a:solidFill>
          <a:ln>
            <a:solidFill>
              <a:schemeClr val="accent2"/>
            </a:solidFill>
          </a:ln>
        </p:spPr>
        <p:txBody>
          <a:bodyPr wrap="square">
            <a:spAutoFit/>
          </a:bodyPr>
          <a:lstStyle/>
          <a:p>
            <a:r>
              <a:rPr lang="en-US" sz="1400" dirty="0">
                <a:latin typeface="medium-content-serif-font"/>
              </a:rPr>
              <a:t>While executing global execution context code, if JS engine finds a function call, it creates a new functional execution context for that function.</a:t>
            </a:r>
            <a:endParaRPr lang="en-US" sz="1400" dirty="0"/>
          </a:p>
        </p:txBody>
      </p:sp>
    </p:spTree>
    <p:extLst>
      <p:ext uri="{BB962C8B-B14F-4D97-AF65-F5344CB8AC3E}">
        <p14:creationId xmlns:p14="http://schemas.microsoft.com/office/powerpoint/2010/main" val="364925102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0"/>
                                        </p:tgtEl>
                                        <p:attrNameLst>
                                          <p:attrName>style.visibility</p:attrName>
                                        </p:attrNameLst>
                                      </p:cBhvr>
                                      <p:to>
                                        <p:strVal val="visible"/>
                                      </p:to>
                                    </p:set>
                                    <p:anim calcmode="lin" valueType="num">
                                      <p:cBhvr>
                                        <p:cTn id="7" dur="250" fill="hold"/>
                                        <p:tgtEl>
                                          <p:spTgt spid="90"/>
                                        </p:tgtEl>
                                        <p:attrNameLst>
                                          <p:attrName>ppt_w</p:attrName>
                                        </p:attrNameLst>
                                      </p:cBhvr>
                                      <p:tavLst>
                                        <p:tav tm="0">
                                          <p:val>
                                            <p:fltVal val="0"/>
                                          </p:val>
                                        </p:tav>
                                        <p:tav tm="100000">
                                          <p:val>
                                            <p:strVal val="#ppt_w"/>
                                          </p:val>
                                        </p:tav>
                                      </p:tavLst>
                                    </p:anim>
                                    <p:anim calcmode="lin" valueType="num">
                                      <p:cBhvr>
                                        <p:cTn id="8" dur="250" fill="hold"/>
                                        <p:tgtEl>
                                          <p:spTgt spid="90"/>
                                        </p:tgtEl>
                                        <p:attrNameLst>
                                          <p:attrName>ppt_h</p:attrName>
                                        </p:attrNameLst>
                                      </p:cBhvr>
                                      <p:tavLst>
                                        <p:tav tm="0">
                                          <p:val>
                                            <p:fltVal val="0"/>
                                          </p:val>
                                        </p:tav>
                                        <p:tav tm="100000">
                                          <p:val>
                                            <p:strVal val="#ppt_h"/>
                                          </p:val>
                                        </p:tav>
                                      </p:tavLst>
                                    </p:anim>
                                    <p:animEffect transition="in" filter="fade">
                                      <p:cBhvr>
                                        <p:cTn id="9" dur="250"/>
                                        <p:tgtEl>
                                          <p:spTgt spid="90"/>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92"/>
                                        </p:tgtEl>
                                        <p:attrNameLst>
                                          <p:attrName>style.visibility</p:attrName>
                                        </p:attrNameLst>
                                      </p:cBhvr>
                                      <p:to>
                                        <p:strVal val="visible"/>
                                      </p:to>
                                    </p:set>
                                    <p:anim calcmode="lin" valueType="num">
                                      <p:cBhvr>
                                        <p:cTn id="14" dur="250" fill="hold"/>
                                        <p:tgtEl>
                                          <p:spTgt spid="92"/>
                                        </p:tgtEl>
                                        <p:attrNameLst>
                                          <p:attrName>ppt_w</p:attrName>
                                        </p:attrNameLst>
                                      </p:cBhvr>
                                      <p:tavLst>
                                        <p:tav tm="0">
                                          <p:val>
                                            <p:fltVal val="0"/>
                                          </p:val>
                                        </p:tav>
                                        <p:tav tm="100000">
                                          <p:val>
                                            <p:strVal val="#ppt_w"/>
                                          </p:val>
                                        </p:tav>
                                      </p:tavLst>
                                    </p:anim>
                                    <p:anim calcmode="lin" valueType="num">
                                      <p:cBhvr>
                                        <p:cTn id="15" dur="250" fill="hold"/>
                                        <p:tgtEl>
                                          <p:spTgt spid="92"/>
                                        </p:tgtEl>
                                        <p:attrNameLst>
                                          <p:attrName>ppt_h</p:attrName>
                                        </p:attrNameLst>
                                      </p:cBhvr>
                                      <p:tavLst>
                                        <p:tav tm="0">
                                          <p:val>
                                            <p:fltVal val="0"/>
                                          </p:val>
                                        </p:tav>
                                        <p:tav tm="100000">
                                          <p:val>
                                            <p:strVal val="#ppt_h"/>
                                          </p:val>
                                        </p:tav>
                                      </p:tavLst>
                                    </p:anim>
                                    <p:animEffect transition="in" filter="fade">
                                      <p:cBhvr>
                                        <p:cTn id="16" dur="250"/>
                                        <p:tgtEl>
                                          <p:spTgt spid="92"/>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93"/>
                                        </p:tgtEl>
                                        <p:attrNameLst>
                                          <p:attrName>style.visibility</p:attrName>
                                        </p:attrNameLst>
                                      </p:cBhvr>
                                      <p:to>
                                        <p:strVal val="visible"/>
                                      </p:to>
                                    </p:set>
                                    <p:anim calcmode="lin" valueType="num">
                                      <p:cBhvr>
                                        <p:cTn id="21" dur="250" fill="hold"/>
                                        <p:tgtEl>
                                          <p:spTgt spid="93"/>
                                        </p:tgtEl>
                                        <p:attrNameLst>
                                          <p:attrName>ppt_w</p:attrName>
                                        </p:attrNameLst>
                                      </p:cBhvr>
                                      <p:tavLst>
                                        <p:tav tm="0">
                                          <p:val>
                                            <p:fltVal val="0"/>
                                          </p:val>
                                        </p:tav>
                                        <p:tav tm="100000">
                                          <p:val>
                                            <p:strVal val="#ppt_w"/>
                                          </p:val>
                                        </p:tav>
                                      </p:tavLst>
                                    </p:anim>
                                    <p:anim calcmode="lin" valueType="num">
                                      <p:cBhvr>
                                        <p:cTn id="22" dur="250" fill="hold"/>
                                        <p:tgtEl>
                                          <p:spTgt spid="93"/>
                                        </p:tgtEl>
                                        <p:attrNameLst>
                                          <p:attrName>ppt_h</p:attrName>
                                        </p:attrNameLst>
                                      </p:cBhvr>
                                      <p:tavLst>
                                        <p:tav tm="0">
                                          <p:val>
                                            <p:fltVal val="0"/>
                                          </p:val>
                                        </p:tav>
                                        <p:tav tm="100000">
                                          <p:val>
                                            <p:strVal val="#ppt_h"/>
                                          </p:val>
                                        </p:tav>
                                      </p:tavLst>
                                    </p:anim>
                                    <p:animEffect transition="in" filter="fade">
                                      <p:cBhvr>
                                        <p:cTn id="23" dur="250"/>
                                        <p:tgtEl>
                                          <p:spTgt spid="93"/>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95"/>
                                        </p:tgtEl>
                                        <p:attrNameLst>
                                          <p:attrName>style.visibility</p:attrName>
                                        </p:attrNameLst>
                                      </p:cBhvr>
                                      <p:to>
                                        <p:strVal val="visible"/>
                                      </p:to>
                                    </p:set>
                                    <p:anim calcmode="lin" valueType="num">
                                      <p:cBhvr>
                                        <p:cTn id="28" dur="10" fill="hold"/>
                                        <p:tgtEl>
                                          <p:spTgt spid="95"/>
                                        </p:tgtEl>
                                        <p:attrNameLst>
                                          <p:attrName>ppt_w</p:attrName>
                                        </p:attrNameLst>
                                      </p:cBhvr>
                                      <p:tavLst>
                                        <p:tav tm="0">
                                          <p:val>
                                            <p:fltVal val="0"/>
                                          </p:val>
                                        </p:tav>
                                        <p:tav tm="100000">
                                          <p:val>
                                            <p:strVal val="#ppt_w"/>
                                          </p:val>
                                        </p:tav>
                                      </p:tavLst>
                                    </p:anim>
                                    <p:anim calcmode="lin" valueType="num">
                                      <p:cBhvr>
                                        <p:cTn id="29" dur="10" fill="hold"/>
                                        <p:tgtEl>
                                          <p:spTgt spid="95"/>
                                        </p:tgtEl>
                                        <p:attrNameLst>
                                          <p:attrName>ppt_h</p:attrName>
                                        </p:attrNameLst>
                                      </p:cBhvr>
                                      <p:tavLst>
                                        <p:tav tm="0">
                                          <p:val>
                                            <p:fltVal val="0"/>
                                          </p:val>
                                        </p:tav>
                                        <p:tav tm="100000">
                                          <p:val>
                                            <p:strVal val="#ppt_h"/>
                                          </p:val>
                                        </p:tav>
                                      </p:tavLst>
                                    </p:anim>
                                    <p:animEffect transition="in" filter="fade">
                                      <p:cBhvr>
                                        <p:cTn id="30" dur="10"/>
                                        <p:tgtEl>
                                          <p:spTgt spid="95"/>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94"/>
                                        </p:tgtEl>
                                        <p:attrNameLst>
                                          <p:attrName>style.visibility</p:attrName>
                                        </p:attrNameLst>
                                      </p:cBhvr>
                                      <p:to>
                                        <p:strVal val="visible"/>
                                      </p:to>
                                    </p:set>
                                    <p:anim calcmode="lin" valueType="num">
                                      <p:cBhvr>
                                        <p:cTn id="35" dur="250" fill="hold"/>
                                        <p:tgtEl>
                                          <p:spTgt spid="94"/>
                                        </p:tgtEl>
                                        <p:attrNameLst>
                                          <p:attrName>ppt_w</p:attrName>
                                        </p:attrNameLst>
                                      </p:cBhvr>
                                      <p:tavLst>
                                        <p:tav tm="0">
                                          <p:val>
                                            <p:fltVal val="0"/>
                                          </p:val>
                                        </p:tav>
                                        <p:tav tm="100000">
                                          <p:val>
                                            <p:strVal val="#ppt_w"/>
                                          </p:val>
                                        </p:tav>
                                      </p:tavLst>
                                    </p:anim>
                                    <p:anim calcmode="lin" valueType="num">
                                      <p:cBhvr>
                                        <p:cTn id="36" dur="250" fill="hold"/>
                                        <p:tgtEl>
                                          <p:spTgt spid="94"/>
                                        </p:tgtEl>
                                        <p:attrNameLst>
                                          <p:attrName>ppt_h</p:attrName>
                                        </p:attrNameLst>
                                      </p:cBhvr>
                                      <p:tavLst>
                                        <p:tav tm="0">
                                          <p:val>
                                            <p:fltVal val="0"/>
                                          </p:val>
                                        </p:tav>
                                        <p:tav tm="100000">
                                          <p:val>
                                            <p:strVal val="#ppt_h"/>
                                          </p:val>
                                        </p:tav>
                                      </p:tavLst>
                                    </p:anim>
                                    <p:animEffect transition="in" filter="fade">
                                      <p:cBhvr>
                                        <p:cTn id="37" dur="250"/>
                                        <p:tgtEl>
                                          <p:spTgt spid="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0" grpId="0"/>
      <p:bldP spid="92" grpId="0"/>
      <p:bldP spid="93" grpId="0"/>
      <p:bldP spid="94" grpId="0"/>
      <p:bldP spid="9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latin typeface="Tw Cen MT" panose="020B0602020104020603" pitchFamily="34" charset="0"/>
              </a:rPr>
              <a:t>Execution context</a:t>
            </a:r>
          </a:p>
        </p:txBody>
      </p:sp>
      <p:sp>
        <p:nvSpPr>
          <p:cNvPr id="96" name="Rectangle 95">
            <a:extLst>
              <a:ext uri="{FF2B5EF4-FFF2-40B4-BE49-F238E27FC236}">
                <a16:creationId xmlns:a16="http://schemas.microsoft.com/office/drawing/2014/main" id="{628A3514-E9C6-474B-8641-A622844120C6}"/>
              </a:ext>
            </a:extLst>
          </p:cNvPr>
          <p:cNvSpPr/>
          <p:nvPr/>
        </p:nvSpPr>
        <p:spPr>
          <a:xfrm>
            <a:off x="2668751" y="1333692"/>
            <a:ext cx="4680454" cy="1169551"/>
          </a:xfrm>
          <a:prstGeom prst="rect">
            <a:avLst/>
          </a:prstGeom>
        </p:spPr>
        <p:txBody>
          <a:bodyPr wrap="square">
            <a:spAutoFit/>
          </a:bodyPr>
          <a:lstStyle/>
          <a:p>
            <a:r>
              <a:rPr lang="en-US" sz="1400" dirty="0">
                <a:latin typeface="medium-content-serif-font"/>
              </a:rPr>
              <a:t>Is a stack data structure to store all the execution contexts created while executing the JS code. </a:t>
            </a:r>
          </a:p>
          <a:p>
            <a:endParaRPr lang="en-US" sz="1400" dirty="0">
              <a:latin typeface="medium-content-serif-font"/>
            </a:endParaRPr>
          </a:p>
          <a:p>
            <a:r>
              <a:rPr lang="en-US" sz="1400" dirty="0">
                <a:latin typeface="medium-content-serif-font"/>
              </a:rPr>
              <a:t>Global execution context is present by default in execution context stack and it is at the bottom of the stack.</a:t>
            </a:r>
            <a:endParaRPr lang="en-US" sz="1400" dirty="0"/>
          </a:p>
        </p:txBody>
      </p:sp>
      <p:sp>
        <p:nvSpPr>
          <p:cNvPr id="97" name="Rectangle 96">
            <a:extLst>
              <a:ext uri="{FF2B5EF4-FFF2-40B4-BE49-F238E27FC236}">
                <a16:creationId xmlns:a16="http://schemas.microsoft.com/office/drawing/2014/main" id="{707C315A-77DD-4973-B87B-D5F0CE70B3EC}"/>
              </a:ext>
            </a:extLst>
          </p:cNvPr>
          <p:cNvSpPr/>
          <p:nvPr/>
        </p:nvSpPr>
        <p:spPr>
          <a:xfrm>
            <a:off x="2668751" y="964360"/>
            <a:ext cx="2960106" cy="369332"/>
          </a:xfrm>
          <a:prstGeom prst="rect">
            <a:avLst/>
          </a:prstGeom>
        </p:spPr>
        <p:txBody>
          <a:bodyPr wrap="none">
            <a:spAutoFit/>
          </a:bodyPr>
          <a:lstStyle/>
          <a:p>
            <a:r>
              <a:rPr lang="en-US" b="1" dirty="0">
                <a:latin typeface="medium-content-serif-font"/>
              </a:rPr>
              <a:t>Execution context stack (ECS)</a:t>
            </a:r>
            <a:endParaRPr lang="en-US" dirty="0"/>
          </a:p>
        </p:txBody>
      </p:sp>
      <p:grpSp>
        <p:nvGrpSpPr>
          <p:cNvPr id="98" name="Group 97">
            <a:extLst>
              <a:ext uri="{FF2B5EF4-FFF2-40B4-BE49-F238E27FC236}">
                <a16:creationId xmlns:a16="http://schemas.microsoft.com/office/drawing/2014/main" id="{867F8557-909E-467E-B19C-49ED726FA37E}"/>
              </a:ext>
            </a:extLst>
          </p:cNvPr>
          <p:cNvGrpSpPr/>
          <p:nvPr/>
        </p:nvGrpSpPr>
        <p:grpSpPr>
          <a:xfrm>
            <a:off x="7038119" y="1139600"/>
            <a:ext cx="2960106" cy="4878737"/>
            <a:chOff x="8182947" y="-439311"/>
            <a:chExt cx="2960106" cy="4878737"/>
          </a:xfrm>
        </p:grpSpPr>
        <p:sp>
          <p:nvSpPr>
            <p:cNvPr id="99" name="Rectangle 98">
              <a:extLst>
                <a:ext uri="{FF2B5EF4-FFF2-40B4-BE49-F238E27FC236}">
                  <a16:creationId xmlns:a16="http://schemas.microsoft.com/office/drawing/2014/main" id="{8C9CD11A-219E-4150-9FC7-F09A86AE2A7B}"/>
                </a:ext>
              </a:extLst>
            </p:cNvPr>
            <p:cNvSpPr/>
            <p:nvPr/>
          </p:nvSpPr>
          <p:spPr>
            <a:xfrm>
              <a:off x="8182947" y="-439311"/>
              <a:ext cx="2960106" cy="369332"/>
            </a:xfrm>
            <a:prstGeom prst="rect">
              <a:avLst/>
            </a:prstGeom>
            <a:solidFill>
              <a:schemeClr val="accent4">
                <a:lumMod val="60000"/>
                <a:lumOff val="40000"/>
              </a:schemeClr>
            </a:solidFill>
          </p:spPr>
          <p:txBody>
            <a:bodyPr wrap="none">
              <a:spAutoFit/>
            </a:bodyPr>
            <a:lstStyle/>
            <a:p>
              <a:r>
                <a:rPr lang="en-US" b="1" dirty="0">
                  <a:latin typeface="medium-content-serif-font"/>
                </a:rPr>
                <a:t>Execution context stack (ECS)</a:t>
              </a:r>
              <a:endParaRPr lang="en-US" dirty="0"/>
            </a:p>
          </p:txBody>
        </p:sp>
        <p:sp>
          <p:nvSpPr>
            <p:cNvPr id="100" name="Rectangle 99">
              <a:extLst>
                <a:ext uri="{FF2B5EF4-FFF2-40B4-BE49-F238E27FC236}">
                  <a16:creationId xmlns:a16="http://schemas.microsoft.com/office/drawing/2014/main" id="{5BC9F9F8-D3B2-4359-8079-ED0B1FEA6917}"/>
                </a:ext>
              </a:extLst>
            </p:cNvPr>
            <p:cNvSpPr/>
            <p:nvPr/>
          </p:nvSpPr>
          <p:spPr>
            <a:xfrm>
              <a:off x="8182947" y="-69979"/>
              <a:ext cx="2960106" cy="4509405"/>
            </a:xfrm>
            <a:prstGeom prst="rect">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1" name="Rectangle 100">
            <a:extLst>
              <a:ext uri="{FF2B5EF4-FFF2-40B4-BE49-F238E27FC236}">
                <a16:creationId xmlns:a16="http://schemas.microsoft.com/office/drawing/2014/main" id="{98B823FB-281C-476E-956B-CDA4DB567F68}"/>
              </a:ext>
            </a:extLst>
          </p:cNvPr>
          <p:cNvSpPr/>
          <p:nvPr/>
        </p:nvSpPr>
        <p:spPr>
          <a:xfrm>
            <a:off x="2744164" y="2698538"/>
            <a:ext cx="3712635" cy="3231654"/>
          </a:xfrm>
          <a:prstGeom prst="rect">
            <a:avLst/>
          </a:prstGeom>
          <a:solidFill>
            <a:schemeClr val="tx1"/>
          </a:solidFill>
        </p:spPr>
        <p:txBody>
          <a:bodyPr wrap="square">
            <a:spAutoFit/>
          </a:bodyPr>
          <a:lstStyle/>
          <a:p>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10</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functionA</a:t>
            </a:r>
            <a:r>
              <a:rPr lang="en-US" sz="1200" dirty="0">
                <a:solidFill>
                  <a:srgbClr val="D4D4D4"/>
                </a:solidFill>
                <a:latin typeface="Consolas" panose="020B0609020204030204" pitchFamily="49" charset="0"/>
              </a:rPr>
              <a:t>() {</a:t>
            </a:r>
          </a:p>
          <a:p>
            <a:br>
              <a:rPr lang="en-US" sz="1200" dirty="0">
                <a:solidFill>
                  <a:srgbClr val="D4D4D4"/>
                </a:solidFill>
                <a:latin typeface="Consolas" panose="020B0609020204030204" pitchFamily="49" charset="0"/>
              </a:rPr>
            </a:br>
            <a:r>
              <a:rPr lang="en-US" sz="1200" dirty="0">
                <a:solidFill>
                  <a:srgbClr val="D4D4D4"/>
                </a:solidFill>
                <a:latin typeface="Consolas" panose="020B0609020204030204" pitchFamily="49" charset="0"/>
              </a:rPr>
              <a:t>    </a:t>
            </a:r>
            <a:r>
              <a:rPr lang="en-US" sz="1200" dirty="0">
                <a:solidFill>
                  <a:srgbClr val="4EC9B0"/>
                </a:solidFill>
                <a:latin typeface="Consolas" panose="020B0609020204030204" pitchFamily="49" charset="0"/>
              </a:rPr>
              <a:t>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"From function A"</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functionB</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        </a:t>
            </a:r>
            <a:r>
              <a:rPr lang="en-US" sz="1200" dirty="0">
                <a:solidFill>
                  <a:srgbClr val="4EC9B0"/>
                </a:solidFill>
                <a:latin typeface="Consolas" panose="020B0609020204030204" pitchFamily="49" charset="0"/>
              </a:rPr>
              <a:t>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"From function B"</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    }</a:t>
            </a:r>
          </a:p>
          <a:p>
            <a:br>
              <a:rPr lang="en-US" sz="1200" dirty="0">
                <a:solidFill>
                  <a:srgbClr val="D4D4D4"/>
                </a:solidFill>
                <a:latin typeface="Consolas" panose="020B0609020204030204" pitchFamily="49" charset="0"/>
              </a:rPr>
            </a:b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functionB</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err="1">
                <a:solidFill>
                  <a:srgbClr val="DCDCAA"/>
                </a:solidFill>
                <a:latin typeface="Consolas" panose="020B0609020204030204" pitchFamily="49" charset="0"/>
              </a:rPr>
              <a:t>functionA</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4EC9B0"/>
                </a:solidFill>
                <a:latin typeface="Consolas" panose="020B0609020204030204" pitchFamily="49" charset="0"/>
              </a:rPr>
              <a:t>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a:t>
            </a:r>
            <a:r>
              <a:rPr lang="en-US" sz="1200" dirty="0" err="1">
                <a:solidFill>
                  <a:srgbClr val="CE9178"/>
                </a:solidFill>
                <a:latin typeface="Consolas" panose="020B0609020204030204" pitchFamily="49" charset="0"/>
              </a:rPr>
              <a:t>GlobalContext</a:t>
            </a:r>
            <a:r>
              <a:rPr lang="en-US" sz="1200" dirty="0">
                <a:solidFill>
                  <a:srgbClr val="CE9178"/>
                </a:solidFill>
                <a:latin typeface="Consolas" panose="020B0609020204030204" pitchFamily="49" charset="0"/>
              </a:rPr>
              <a:t>"</a:t>
            </a:r>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grpSp>
        <p:nvGrpSpPr>
          <p:cNvPr id="102" name="Group 101">
            <a:extLst>
              <a:ext uri="{FF2B5EF4-FFF2-40B4-BE49-F238E27FC236}">
                <a16:creationId xmlns:a16="http://schemas.microsoft.com/office/drawing/2014/main" id="{6B92E1E9-C799-41FC-B735-50A85AABE54B}"/>
              </a:ext>
            </a:extLst>
          </p:cNvPr>
          <p:cNvGrpSpPr/>
          <p:nvPr/>
        </p:nvGrpSpPr>
        <p:grpSpPr>
          <a:xfrm>
            <a:off x="7246446" y="4151232"/>
            <a:ext cx="2584579" cy="858416"/>
            <a:chOff x="8406882" y="4776501"/>
            <a:chExt cx="2584579" cy="858416"/>
          </a:xfrm>
        </p:grpSpPr>
        <p:sp>
          <p:nvSpPr>
            <p:cNvPr id="103" name="Rectangle 102">
              <a:extLst>
                <a:ext uri="{FF2B5EF4-FFF2-40B4-BE49-F238E27FC236}">
                  <a16:creationId xmlns:a16="http://schemas.microsoft.com/office/drawing/2014/main" id="{DBCDD531-B5BF-4421-B27A-D135AE9B071F}"/>
                </a:ext>
              </a:extLst>
            </p:cNvPr>
            <p:cNvSpPr/>
            <p:nvPr/>
          </p:nvSpPr>
          <p:spPr>
            <a:xfrm>
              <a:off x="8406882" y="4776501"/>
              <a:ext cx="2584579" cy="858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TextBox 103">
              <a:extLst>
                <a:ext uri="{FF2B5EF4-FFF2-40B4-BE49-F238E27FC236}">
                  <a16:creationId xmlns:a16="http://schemas.microsoft.com/office/drawing/2014/main" id="{140A22B9-11FF-4382-972C-AF3266DDB7EF}"/>
                </a:ext>
              </a:extLst>
            </p:cNvPr>
            <p:cNvSpPr txBox="1"/>
            <p:nvPr/>
          </p:nvSpPr>
          <p:spPr>
            <a:xfrm>
              <a:off x="8465577" y="5036432"/>
              <a:ext cx="2525884" cy="338554"/>
            </a:xfrm>
            <a:prstGeom prst="rect">
              <a:avLst/>
            </a:prstGeom>
            <a:noFill/>
          </p:spPr>
          <p:txBody>
            <a:bodyPr wrap="none" rtlCol="0">
              <a:spAutoFit/>
            </a:bodyPr>
            <a:lstStyle/>
            <a:p>
              <a:r>
                <a:rPr lang="en-US" sz="1600" dirty="0" err="1">
                  <a:solidFill>
                    <a:schemeClr val="bg1"/>
                  </a:solidFill>
                </a:rPr>
                <a:t>functionA</a:t>
              </a:r>
              <a:r>
                <a:rPr lang="en-US" sz="1600" dirty="0">
                  <a:solidFill>
                    <a:schemeClr val="bg1"/>
                  </a:solidFill>
                </a:rPr>
                <a:t> execution context</a:t>
              </a:r>
            </a:p>
          </p:txBody>
        </p:sp>
      </p:grpSp>
      <p:grpSp>
        <p:nvGrpSpPr>
          <p:cNvPr id="105" name="Group 104">
            <a:extLst>
              <a:ext uri="{FF2B5EF4-FFF2-40B4-BE49-F238E27FC236}">
                <a16:creationId xmlns:a16="http://schemas.microsoft.com/office/drawing/2014/main" id="{8C3046D9-6AB0-4D45-80B1-771C9D3051BC}"/>
              </a:ext>
            </a:extLst>
          </p:cNvPr>
          <p:cNvGrpSpPr/>
          <p:nvPr/>
        </p:nvGrpSpPr>
        <p:grpSpPr>
          <a:xfrm>
            <a:off x="7246446" y="5062350"/>
            <a:ext cx="2584579" cy="858416"/>
            <a:chOff x="8406882" y="4776501"/>
            <a:chExt cx="2584579" cy="858416"/>
          </a:xfrm>
        </p:grpSpPr>
        <p:sp>
          <p:nvSpPr>
            <p:cNvPr id="106" name="Rectangle 105">
              <a:extLst>
                <a:ext uri="{FF2B5EF4-FFF2-40B4-BE49-F238E27FC236}">
                  <a16:creationId xmlns:a16="http://schemas.microsoft.com/office/drawing/2014/main" id="{540526FD-E52C-450A-B32E-19153586CFD0}"/>
                </a:ext>
              </a:extLst>
            </p:cNvPr>
            <p:cNvSpPr/>
            <p:nvPr/>
          </p:nvSpPr>
          <p:spPr>
            <a:xfrm>
              <a:off x="8406882" y="4776501"/>
              <a:ext cx="2584579" cy="858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TextBox 106">
              <a:extLst>
                <a:ext uri="{FF2B5EF4-FFF2-40B4-BE49-F238E27FC236}">
                  <a16:creationId xmlns:a16="http://schemas.microsoft.com/office/drawing/2014/main" id="{F7E49E1B-54EB-4EFC-B52F-A42AE57C9752}"/>
                </a:ext>
              </a:extLst>
            </p:cNvPr>
            <p:cNvSpPr txBox="1"/>
            <p:nvPr/>
          </p:nvSpPr>
          <p:spPr>
            <a:xfrm>
              <a:off x="8574889" y="5036432"/>
              <a:ext cx="2248564" cy="338554"/>
            </a:xfrm>
            <a:prstGeom prst="rect">
              <a:avLst/>
            </a:prstGeom>
            <a:noFill/>
          </p:spPr>
          <p:txBody>
            <a:bodyPr wrap="none" rtlCol="0">
              <a:spAutoFit/>
            </a:bodyPr>
            <a:lstStyle/>
            <a:p>
              <a:r>
                <a:rPr lang="en-US" sz="1600" dirty="0">
                  <a:solidFill>
                    <a:schemeClr val="bg1"/>
                  </a:solidFill>
                </a:rPr>
                <a:t>Global execution context</a:t>
              </a:r>
            </a:p>
          </p:txBody>
        </p:sp>
      </p:grpSp>
      <p:grpSp>
        <p:nvGrpSpPr>
          <p:cNvPr id="108" name="Group 107">
            <a:extLst>
              <a:ext uri="{FF2B5EF4-FFF2-40B4-BE49-F238E27FC236}">
                <a16:creationId xmlns:a16="http://schemas.microsoft.com/office/drawing/2014/main" id="{2EDC23F1-A816-437D-8F84-D7BD638B2582}"/>
              </a:ext>
            </a:extLst>
          </p:cNvPr>
          <p:cNvGrpSpPr/>
          <p:nvPr/>
        </p:nvGrpSpPr>
        <p:grpSpPr>
          <a:xfrm>
            <a:off x="7246445" y="3162851"/>
            <a:ext cx="2769541" cy="858416"/>
            <a:chOff x="8406882" y="4776501"/>
            <a:chExt cx="2769541" cy="858416"/>
          </a:xfrm>
        </p:grpSpPr>
        <p:sp>
          <p:nvSpPr>
            <p:cNvPr id="109" name="Rectangle 108">
              <a:extLst>
                <a:ext uri="{FF2B5EF4-FFF2-40B4-BE49-F238E27FC236}">
                  <a16:creationId xmlns:a16="http://schemas.microsoft.com/office/drawing/2014/main" id="{9BB60988-5E96-42D9-8577-BC16E5F11FF1}"/>
                </a:ext>
              </a:extLst>
            </p:cNvPr>
            <p:cNvSpPr/>
            <p:nvPr/>
          </p:nvSpPr>
          <p:spPr>
            <a:xfrm>
              <a:off x="8406882" y="4776501"/>
              <a:ext cx="2584579" cy="8584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TextBox 109">
              <a:extLst>
                <a:ext uri="{FF2B5EF4-FFF2-40B4-BE49-F238E27FC236}">
                  <a16:creationId xmlns:a16="http://schemas.microsoft.com/office/drawing/2014/main" id="{D733EFB6-A2D6-46A7-9337-99FB0D112E74}"/>
                </a:ext>
              </a:extLst>
            </p:cNvPr>
            <p:cNvSpPr txBox="1"/>
            <p:nvPr/>
          </p:nvSpPr>
          <p:spPr>
            <a:xfrm>
              <a:off x="8406882" y="5038730"/>
              <a:ext cx="2769541" cy="338554"/>
            </a:xfrm>
            <a:prstGeom prst="rect">
              <a:avLst/>
            </a:prstGeom>
            <a:noFill/>
          </p:spPr>
          <p:txBody>
            <a:bodyPr wrap="none" rtlCol="0">
              <a:spAutoFit/>
            </a:bodyPr>
            <a:lstStyle/>
            <a:p>
              <a:r>
                <a:rPr lang="en-US" sz="1600" dirty="0" err="1">
                  <a:solidFill>
                    <a:schemeClr val="bg1"/>
                  </a:solidFill>
                </a:rPr>
                <a:t>FunctionB</a:t>
              </a:r>
              <a:r>
                <a:rPr lang="en-US" sz="1600" dirty="0">
                  <a:solidFill>
                    <a:schemeClr val="bg1"/>
                  </a:solidFill>
                </a:rPr>
                <a:t>() execution context</a:t>
              </a:r>
            </a:p>
          </p:txBody>
        </p:sp>
      </p:grpSp>
    </p:spTree>
    <p:extLst>
      <p:ext uri="{BB962C8B-B14F-4D97-AF65-F5344CB8AC3E}">
        <p14:creationId xmlns:p14="http://schemas.microsoft.com/office/powerpoint/2010/main" val="406002185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6"/>
                                        </p:tgtEl>
                                        <p:attrNameLst>
                                          <p:attrName>style.visibility</p:attrName>
                                        </p:attrNameLst>
                                      </p:cBhvr>
                                      <p:to>
                                        <p:strVal val="visible"/>
                                      </p:to>
                                    </p:set>
                                    <p:animEffect transition="in" filter="fade">
                                      <p:cBhvr>
                                        <p:cTn id="7" dur="500"/>
                                        <p:tgtEl>
                                          <p:spTgt spid="96"/>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grpId="0" nodeType="clickEffect">
                                  <p:stCondLst>
                                    <p:cond delay="0"/>
                                  </p:stCondLst>
                                  <p:childTnLst>
                                    <p:set>
                                      <p:cBhvr>
                                        <p:cTn id="11" dur="1" fill="hold">
                                          <p:stCondLst>
                                            <p:cond delay="0"/>
                                          </p:stCondLst>
                                        </p:cTn>
                                        <p:tgtEl>
                                          <p:spTgt spid="101"/>
                                        </p:tgtEl>
                                        <p:attrNameLst>
                                          <p:attrName>style.visibility</p:attrName>
                                        </p:attrNameLst>
                                      </p:cBhvr>
                                      <p:to>
                                        <p:strVal val="visible"/>
                                      </p:to>
                                    </p:set>
                                    <p:anim calcmode="lin" valueType="num">
                                      <p:cBhvr>
                                        <p:cTn id="12" dur="500" fill="hold"/>
                                        <p:tgtEl>
                                          <p:spTgt spid="101"/>
                                        </p:tgtEl>
                                        <p:attrNameLst>
                                          <p:attrName>ppt_w</p:attrName>
                                        </p:attrNameLst>
                                      </p:cBhvr>
                                      <p:tavLst>
                                        <p:tav tm="0">
                                          <p:val>
                                            <p:fltVal val="0"/>
                                          </p:val>
                                        </p:tav>
                                        <p:tav tm="100000">
                                          <p:val>
                                            <p:strVal val="#ppt_w"/>
                                          </p:val>
                                        </p:tav>
                                      </p:tavLst>
                                    </p:anim>
                                    <p:anim calcmode="lin" valueType="num">
                                      <p:cBhvr>
                                        <p:cTn id="13" dur="500" fill="hold"/>
                                        <p:tgtEl>
                                          <p:spTgt spid="101"/>
                                        </p:tgtEl>
                                        <p:attrNameLst>
                                          <p:attrName>ppt_h</p:attrName>
                                        </p:attrNameLst>
                                      </p:cBhvr>
                                      <p:tavLst>
                                        <p:tav tm="0">
                                          <p:val>
                                            <p:fltVal val="0"/>
                                          </p:val>
                                        </p:tav>
                                        <p:tav tm="100000">
                                          <p:val>
                                            <p:strVal val="#ppt_h"/>
                                          </p:val>
                                        </p:tav>
                                      </p:tavLst>
                                    </p:anim>
                                    <p:animEffect transition="in" filter="fade">
                                      <p:cBhvr>
                                        <p:cTn id="14" dur="500"/>
                                        <p:tgtEl>
                                          <p:spTgt spid="101"/>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98"/>
                                        </p:tgtEl>
                                        <p:attrNameLst>
                                          <p:attrName>style.visibility</p:attrName>
                                        </p:attrNameLst>
                                      </p:cBhvr>
                                      <p:to>
                                        <p:strVal val="visible"/>
                                      </p:to>
                                    </p:set>
                                    <p:animEffect transition="in" filter="fade">
                                      <p:cBhvr>
                                        <p:cTn id="19" dur="500"/>
                                        <p:tgtEl>
                                          <p:spTgt spid="98"/>
                                        </p:tgtEl>
                                      </p:cBhvr>
                                    </p:animEffect>
                                  </p:childTnLst>
                                </p:cTn>
                              </p:par>
                              <p:par>
                                <p:cTn id="20" presetID="2" presetClass="entr" presetSubtype="1" fill="hold" nodeType="withEffect">
                                  <p:stCondLst>
                                    <p:cond delay="0"/>
                                  </p:stCondLst>
                                  <p:childTnLst>
                                    <p:set>
                                      <p:cBhvr>
                                        <p:cTn id="21" dur="1" fill="hold">
                                          <p:stCondLst>
                                            <p:cond delay="0"/>
                                          </p:stCondLst>
                                        </p:cTn>
                                        <p:tgtEl>
                                          <p:spTgt spid="105"/>
                                        </p:tgtEl>
                                        <p:attrNameLst>
                                          <p:attrName>style.visibility</p:attrName>
                                        </p:attrNameLst>
                                      </p:cBhvr>
                                      <p:to>
                                        <p:strVal val="visible"/>
                                      </p:to>
                                    </p:set>
                                    <p:anim calcmode="lin" valueType="num">
                                      <p:cBhvr additive="base">
                                        <p:cTn id="22" dur="250" fill="hold"/>
                                        <p:tgtEl>
                                          <p:spTgt spid="105"/>
                                        </p:tgtEl>
                                        <p:attrNameLst>
                                          <p:attrName>ppt_x</p:attrName>
                                        </p:attrNameLst>
                                      </p:cBhvr>
                                      <p:tavLst>
                                        <p:tav tm="0">
                                          <p:val>
                                            <p:strVal val="#ppt_x"/>
                                          </p:val>
                                        </p:tav>
                                        <p:tav tm="100000">
                                          <p:val>
                                            <p:strVal val="#ppt_x"/>
                                          </p:val>
                                        </p:tav>
                                      </p:tavLst>
                                    </p:anim>
                                    <p:anim calcmode="lin" valueType="num">
                                      <p:cBhvr additive="base">
                                        <p:cTn id="23" dur="250" fill="hold"/>
                                        <p:tgtEl>
                                          <p:spTgt spid="105"/>
                                        </p:tgtEl>
                                        <p:attrNameLst>
                                          <p:attrName>ppt_y</p:attrName>
                                        </p:attrNameLst>
                                      </p:cBhvr>
                                      <p:tavLst>
                                        <p:tav tm="0">
                                          <p:val>
                                            <p:strVal val="0-#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1" fill="hold" nodeType="clickEffect">
                                  <p:stCondLst>
                                    <p:cond delay="0"/>
                                  </p:stCondLst>
                                  <p:childTnLst>
                                    <p:set>
                                      <p:cBhvr>
                                        <p:cTn id="27" dur="1" fill="hold">
                                          <p:stCondLst>
                                            <p:cond delay="0"/>
                                          </p:stCondLst>
                                        </p:cTn>
                                        <p:tgtEl>
                                          <p:spTgt spid="102"/>
                                        </p:tgtEl>
                                        <p:attrNameLst>
                                          <p:attrName>style.visibility</p:attrName>
                                        </p:attrNameLst>
                                      </p:cBhvr>
                                      <p:to>
                                        <p:strVal val="visible"/>
                                      </p:to>
                                    </p:set>
                                    <p:anim calcmode="lin" valueType="num">
                                      <p:cBhvr additive="base">
                                        <p:cTn id="28" dur="250" fill="hold"/>
                                        <p:tgtEl>
                                          <p:spTgt spid="102"/>
                                        </p:tgtEl>
                                        <p:attrNameLst>
                                          <p:attrName>ppt_x</p:attrName>
                                        </p:attrNameLst>
                                      </p:cBhvr>
                                      <p:tavLst>
                                        <p:tav tm="0">
                                          <p:val>
                                            <p:strVal val="#ppt_x"/>
                                          </p:val>
                                        </p:tav>
                                        <p:tav tm="100000">
                                          <p:val>
                                            <p:strVal val="#ppt_x"/>
                                          </p:val>
                                        </p:tav>
                                      </p:tavLst>
                                    </p:anim>
                                    <p:anim calcmode="lin" valueType="num">
                                      <p:cBhvr additive="base">
                                        <p:cTn id="29" dur="250" fill="hold"/>
                                        <p:tgtEl>
                                          <p:spTgt spid="102"/>
                                        </p:tgtEl>
                                        <p:attrNameLst>
                                          <p:attrName>ppt_y</p:attrName>
                                        </p:attrNameLst>
                                      </p:cBhvr>
                                      <p:tavLst>
                                        <p:tav tm="0">
                                          <p:val>
                                            <p:strVal val="0-#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 presetClass="entr" presetSubtype="1" fill="hold" nodeType="clickEffect">
                                  <p:stCondLst>
                                    <p:cond delay="0"/>
                                  </p:stCondLst>
                                  <p:childTnLst>
                                    <p:set>
                                      <p:cBhvr>
                                        <p:cTn id="33" dur="1" fill="hold">
                                          <p:stCondLst>
                                            <p:cond delay="0"/>
                                          </p:stCondLst>
                                        </p:cTn>
                                        <p:tgtEl>
                                          <p:spTgt spid="108"/>
                                        </p:tgtEl>
                                        <p:attrNameLst>
                                          <p:attrName>style.visibility</p:attrName>
                                        </p:attrNameLst>
                                      </p:cBhvr>
                                      <p:to>
                                        <p:strVal val="visible"/>
                                      </p:to>
                                    </p:set>
                                    <p:anim calcmode="lin" valueType="num">
                                      <p:cBhvr additive="base">
                                        <p:cTn id="34" dur="250" fill="hold"/>
                                        <p:tgtEl>
                                          <p:spTgt spid="108"/>
                                        </p:tgtEl>
                                        <p:attrNameLst>
                                          <p:attrName>ppt_x</p:attrName>
                                        </p:attrNameLst>
                                      </p:cBhvr>
                                      <p:tavLst>
                                        <p:tav tm="0">
                                          <p:val>
                                            <p:strVal val="#ppt_x"/>
                                          </p:val>
                                        </p:tav>
                                        <p:tav tm="100000">
                                          <p:val>
                                            <p:strVal val="#ppt_x"/>
                                          </p:val>
                                        </p:tav>
                                      </p:tavLst>
                                    </p:anim>
                                    <p:anim calcmode="lin" valueType="num">
                                      <p:cBhvr additive="base">
                                        <p:cTn id="35" dur="250" fill="hold"/>
                                        <p:tgtEl>
                                          <p:spTgt spid="108"/>
                                        </p:tgtEl>
                                        <p:attrNameLst>
                                          <p:attrName>ppt_y</p:attrName>
                                        </p:attrNameLst>
                                      </p:cBhvr>
                                      <p:tavLst>
                                        <p:tav tm="0">
                                          <p:val>
                                            <p:strVal val="0-#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xit" presetSubtype="2" decel="100000" fill="hold" nodeType="clickEffect">
                                  <p:stCondLst>
                                    <p:cond delay="0"/>
                                  </p:stCondLst>
                                  <p:childTnLst>
                                    <p:anim calcmode="lin" valueType="num">
                                      <p:cBhvr additive="base">
                                        <p:cTn id="39" dur="250"/>
                                        <p:tgtEl>
                                          <p:spTgt spid="108"/>
                                        </p:tgtEl>
                                        <p:attrNameLst>
                                          <p:attrName>ppt_x</p:attrName>
                                        </p:attrNameLst>
                                      </p:cBhvr>
                                      <p:tavLst>
                                        <p:tav tm="0">
                                          <p:val>
                                            <p:strVal val="ppt_x"/>
                                          </p:val>
                                        </p:tav>
                                        <p:tav tm="100000">
                                          <p:val>
                                            <p:strVal val="1+ppt_w/2"/>
                                          </p:val>
                                        </p:tav>
                                      </p:tavLst>
                                    </p:anim>
                                    <p:anim calcmode="lin" valueType="num">
                                      <p:cBhvr additive="base">
                                        <p:cTn id="40" dur="250"/>
                                        <p:tgtEl>
                                          <p:spTgt spid="108"/>
                                        </p:tgtEl>
                                        <p:attrNameLst>
                                          <p:attrName>ppt_y</p:attrName>
                                        </p:attrNameLst>
                                      </p:cBhvr>
                                      <p:tavLst>
                                        <p:tav tm="0">
                                          <p:val>
                                            <p:strVal val="ppt_y"/>
                                          </p:val>
                                        </p:tav>
                                        <p:tav tm="100000">
                                          <p:val>
                                            <p:strVal val="ppt_y"/>
                                          </p:val>
                                        </p:tav>
                                      </p:tavLst>
                                    </p:anim>
                                    <p:set>
                                      <p:cBhvr>
                                        <p:cTn id="41" dur="1" fill="hold">
                                          <p:stCondLst>
                                            <p:cond delay="249"/>
                                          </p:stCondLst>
                                        </p:cTn>
                                        <p:tgtEl>
                                          <p:spTgt spid="108"/>
                                        </p:tgtEl>
                                        <p:attrNameLst>
                                          <p:attrName>style.visibility</p:attrName>
                                        </p:attrNameLst>
                                      </p:cBhvr>
                                      <p:to>
                                        <p:strVal val="hidden"/>
                                      </p:to>
                                    </p:set>
                                  </p:childTnLst>
                                </p:cTn>
                              </p:par>
                            </p:childTnLst>
                          </p:cTn>
                        </p:par>
                      </p:childTnLst>
                    </p:cTn>
                  </p:par>
                  <p:par>
                    <p:cTn id="42" fill="hold">
                      <p:stCondLst>
                        <p:cond delay="indefinite"/>
                      </p:stCondLst>
                      <p:childTnLst>
                        <p:par>
                          <p:cTn id="43" fill="hold">
                            <p:stCondLst>
                              <p:cond delay="0"/>
                            </p:stCondLst>
                            <p:childTnLst>
                              <p:par>
                                <p:cTn id="44" presetID="2" presetClass="exit" presetSubtype="2" fill="hold" nodeType="clickEffect">
                                  <p:stCondLst>
                                    <p:cond delay="0"/>
                                  </p:stCondLst>
                                  <p:childTnLst>
                                    <p:anim calcmode="lin" valueType="num">
                                      <p:cBhvr additive="base">
                                        <p:cTn id="45" dur="250"/>
                                        <p:tgtEl>
                                          <p:spTgt spid="102"/>
                                        </p:tgtEl>
                                        <p:attrNameLst>
                                          <p:attrName>ppt_x</p:attrName>
                                        </p:attrNameLst>
                                      </p:cBhvr>
                                      <p:tavLst>
                                        <p:tav tm="0">
                                          <p:val>
                                            <p:strVal val="ppt_x"/>
                                          </p:val>
                                        </p:tav>
                                        <p:tav tm="100000">
                                          <p:val>
                                            <p:strVal val="1+ppt_w/2"/>
                                          </p:val>
                                        </p:tav>
                                      </p:tavLst>
                                    </p:anim>
                                    <p:anim calcmode="lin" valueType="num">
                                      <p:cBhvr additive="base">
                                        <p:cTn id="46" dur="250"/>
                                        <p:tgtEl>
                                          <p:spTgt spid="102"/>
                                        </p:tgtEl>
                                        <p:attrNameLst>
                                          <p:attrName>ppt_y</p:attrName>
                                        </p:attrNameLst>
                                      </p:cBhvr>
                                      <p:tavLst>
                                        <p:tav tm="0">
                                          <p:val>
                                            <p:strVal val="ppt_y"/>
                                          </p:val>
                                        </p:tav>
                                        <p:tav tm="100000">
                                          <p:val>
                                            <p:strVal val="ppt_y"/>
                                          </p:val>
                                        </p:tav>
                                      </p:tavLst>
                                    </p:anim>
                                    <p:set>
                                      <p:cBhvr>
                                        <p:cTn id="47" dur="1" fill="hold">
                                          <p:stCondLst>
                                            <p:cond delay="249"/>
                                          </p:stCondLst>
                                        </p:cTn>
                                        <p:tgtEl>
                                          <p:spTgt spid="102"/>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2" presetClass="exit" presetSubtype="2" decel="100000" fill="hold" nodeType="clickEffect">
                                  <p:stCondLst>
                                    <p:cond delay="0"/>
                                  </p:stCondLst>
                                  <p:childTnLst>
                                    <p:anim calcmode="lin" valueType="num">
                                      <p:cBhvr additive="base">
                                        <p:cTn id="51" dur="250"/>
                                        <p:tgtEl>
                                          <p:spTgt spid="105"/>
                                        </p:tgtEl>
                                        <p:attrNameLst>
                                          <p:attrName>ppt_x</p:attrName>
                                        </p:attrNameLst>
                                      </p:cBhvr>
                                      <p:tavLst>
                                        <p:tav tm="0">
                                          <p:val>
                                            <p:strVal val="ppt_x"/>
                                          </p:val>
                                        </p:tav>
                                        <p:tav tm="100000">
                                          <p:val>
                                            <p:strVal val="1+ppt_w/2"/>
                                          </p:val>
                                        </p:tav>
                                      </p:tavLst>
                                    </p:anim>
                                    <p:anim calcmode="lin" valueType="num">
                                      <p:cBhvr additive="base">
                                        <p:cTn id="52" dur="250"/>
                                        <p:tgtEl>
                                          <p:spTgt spid="105"/>
                                        </p:tgtEl>
                                        <p:attrNameLst>
                                          <p:attrName>ppt_y</p:attrName>
                                        </p:attrNameLst>
                                      </p:cBhvr>
                                      <p:tavLst>
                                        <p:tav tm="0">
                                          <p:val>
                                            <p:strVal val="ppt_y"/>
                                          </p:val>
                                        </p:tav>
                                        <p:tav tm="100000">
                                          <p:val>
                                            <p:strVal val="ppt_y"/>
                                          </p:val>
                                        </p:tav>
                                      </p:tavLst>
                                    </p:anim>
                                    <p:set>
                                      <p:cBhvr>
                                        <p:cTn id="53" dur="1" fill="hold">
                                          <p:stCondLst>
                                            <p:cond delay="249"/>
                                          </p:stCondLst>
                                        </p:cTn>
                                        <p:tgtEl>
                                          <p:spTgt spid="10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p:bldP spid="10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latin typeface="Tw Cen MT" panose="020B0602020104020603" pitchFamily="34" charset="0"/>
              </a:rPr>
              <a:t>Execution context</a:t>
            </a:r>
          </a:p>
        </p:txBody>
      </p:sp>
      <p:sp>
        <p:nvSpPr>
          <p:cNvPr id="46" name="Rectangle 45">
            <a:extLst>
              <a:ext uri="{FF2B5EF4-FFF2-40B4-BE49-F238E27FC236}">
                <a16:creationId xmlns:a16="http://schemas.microsoft.com/office/drawing/2014/main" id="{EB56CB44-F72F-4D63-BA92-A091527235AE}"/>
              </a:ext>
            </a:extLst>
          </p:cNvPr>
          <p:cNvSpPr/>
          <p:nvPr/>
        </p:nvSpPr>
        <p:spPr>
          <a:xfrm>
            <a:off x="2836700" y="867962"/>
            <a:ext cx="4754725" cy="954107"/>
          </a:xfrm>
          <a:prstGeom prst="rect">
            <a:avLst/>
          </a:prstGeom>
        </p:spPr>
        <p:txBody>
          <a:bodyPr wrap="square">
            <a:spAutoFit/>
          </a:bodyPr>
          <a:lstStyle/>
          <a:p>
            <a:r>
              <a:rPr lang="en-US" sz="1400" b="1" dirty="0">
                <a:latin typeface="medium-content-serif-font"/>
              </a:rPr>
              <a:t>1. Creates the Activation object or the variable object</a:t>
            </a:r>
            <a:r>
              <a:rPr lang="en-US" sz="1400" dirty="0">
                <a:latin typeface="medium-content-serif-font"/>
              </a:rPr>
              <a:t>: Activation object is a special object in JS which contain all the variables, function arguments and inner functions declarations information.</a:t>
            </a:r>
            <a:endParaRPr lang="en-US" sz="1400" dirty="0"/>
          </a:p>
        </p:txBody>
      </p:sp>
      <p:sp>
        <p:nvSpPr>
          <p:cNvPr id="47" name="Rectangle 46">
            <a:extLst>
              <a:ext uri="{FF2B5EF4-FFF2-40B4-BE49-F238E27FC236}">
                <a16:creationId xmlns:a16="http://schemas.microsoft.com/office/drawing/2014/main" id="{8DAA2471-C43E-4BAB-B489-8F927B0DD870}"/>
              </a:ext>
            </a:extLst>
          </p:cNvPr>
          <p:cNvSpPr/>
          <p:nvPr/>
        </p:nvSpPr>
        <p:spPr>
          <a:xfrm>
            <a:off x="2838069" y="1912765"/>
            <a:ext cx="4831426" cy="1169551"/>
          </a:xfrm>
          <a:prstGeom prst="rect">
            <a:avLst/>
          </a:prstGeom>
        </p:spPr>
        <p:txBody>
          <a:bodyPr wrap="square">
            <a:spAutoFit/>
          </a:bodyPr>
          <a:lstStyle/>
          <a:p>
            <a:r>
              <a:rPr lang="en-US" sz="1400" b="1" dirty="0">
                <a:latin typeface="medium-content-serif-font"/>
              </a:rPr>
              <a:t>2. Creates the scope chain: </a:t>
            </a:r>
            <a:r>
              <a:rPr lang="en-US" sz="1400" dirty="0">
                <a:latin typeface="medium-content-serif-font"/>
              </a:rPr>
              <a:t>Once the activation object gets created, JS engine initializes the scope chain. </a:t>
            </a:r>
            <a:r>
              <a:rPr lang="en-US" sz="1400" dirty="0"/>
              <a:t>In addition to its own scope, every execution context has a reference to its </a:t>
            </a:r>
            <a:r>
              <a:rPr lang="en-US" sz="1400" i="1" dirty="0"/>
              <a:t>outer scopes </a:t>
            </a:r>
            <a:r>
              <a:rPr lang="en-US" sz="1400" dirty="0"/>
              <a:t>(if any), all the way up to the global scope. This chain of reference is what we call a scope chain.</a:t>
            </a:r>
          </a:p>
        </p:txBody>
      </p:sp>
      <p:sp>
        <p:nvSpPr>
          <p:cNvPr id="48" name="Rectangle 47">
            <a:extLst>
              <a:ext uri="{FF2B5EF4-FFF2-40B4-BE49-F238E27FC236}">
                <a16:creationId xmlns:a16="http://schemas.microsoft.com/office/drawing/2014/main" id="{F032508F-3920-4CBA-AACC-43710FAA7756}"/>
              </a:ext>
            </a:extLst>
          </p:cNvPr>
          <p:cNvSpPr/>
          <p:nvPr/>
        </p:nvSpPr>
        <p:spPr>
          <a:xfrm>
            <a:off x="2836700" y="3285091"/>
            <a:ext cx="4430875" cy="523220"/>
          </a:xfrm>
          <a:prstGeom prst="rect">
            <a:avLst/>
          </a:prstGeom>
        </p:spPr>
        <p:txBody>
          <a:bodyPr wrap="square">
            <a:spAutoFit/>
          </a:bodyPr>
          <a:lstStyle/>
          <a:p>
            <a:r>
              <a:rPr lang="en-US" sz="1400" b="1" dirty="0">
                <a:latin typeface="medium-content-serif-font"/>
              </a:rPr>
              <a:t>3. Determines the value of this:</a:t>
            </a:r>
            <a:r>
              <a:rPr lang="en-US" sz="1400" i="1" dirty="0">
                <a:latin typeface="medium-content-serif-font"/>
              </a:rPr>
              <a:t> </a:t>
            </a:r>
            <a:r>
              <a:rPr lang="en-US" sz="1400" dirty="0">
                <a:latin typeface="medium-content-serif-font"/>
              </a:rPr>
              <a:t>After the scope chain, JavaScript engine initialize the value of </a:t>
            </a:r>
            <a:r>
              <a:rPr lang="en-US" sz="1400" i="1" dirty="0">
                <a:latin typeface="medium-content-serif-font"/>
              </a:rPr>
              <a:t>‘this’.</a:t>
            </a:r>
            <a:endParaRPr lang="en-US" sz="1400" b="0" i="0" dirty="0">
              <a:effectLst/>
              <a:latin typeface="medium-content-serif-font"/>
            </a:endParaRPr>
          </a:p>
        </p:txBody>
      </p:sp>
      <p:sp>
        <p:nvSpPr>
          <p:cNvPr id="49" name="Rectangle 48">
            <a:extLst>
              <a:ext uri="{FF2B5EF4-FFF2-40B4-BE49-F238E27FC236}">
                <a16:creationId xmlns:a16="http://schemas.microsoft.com/office/drawing/2014/main" id="{C8A3BE19-3002-445B-B45B-45453A22FC19}"/>
              </a:ext>
            </a:extLst>
          </p:cNvPr>
          <p:cNvSpPr/>
          <p:nvPr/>
        </p:nvSpPr>
        <p:spPr>
          <a:xfrm>
            <a:off x="2836699" y="5066708"/>
            <a:ext cx="7718713" cy="954107"/>
          </a:xfrm>
          <a:prstGeom prst="rect">
            <a:avLst/>
          </a:prstGeom>
        </p:spPr>
        <p:txBody>
          <a:bodyPr wrap="square">
            <a:spAutoFit/>
          </a:bodyPr>
          <a:lstStyle/>
          <a:p>
            <a:r>
              <a:rPr lang="en-US" sz="1400" b="1" dirty="0">
                <a:latin typeface="medium-content-serif-font"/>
              </a:rPr>
              <a:t>Important</a:t>
            </a:r>
            <a:r>
              <a:rPr lang="en-US" sz="1400" dirty="0">
                <a:latin typeface="medium-content-serif-font"/>
              </a:rPr>
              <a:t>: A scope chain of a given execution context does not contain any information on its sibling scopes (those sit within the same outer function), nor on its children scopes (those sit within it). This is why </a:t>
            </a:r>
            <a:r>
              <a:rPr lang="en-US" sz="1400" b="1" dirty="0">
                <a:latin typeface="medium-content-serif-font"/>
              </a:rPr>
              <a:t>a)</a:t>
            </a:r>
            <a:r>
              <a:rPr lang="en-US" sz="1400" dirty="0">
                <a:latin typeface="medium-content-serif-font"/>
              </a:rPr>
              <a:t> you can access the global variable from local scopes, but </a:t>
            </a:r>
            <a:r>
              <a:rPr lang="en-US" sz="1400" i="1" dirty="0">
                <a:latin typeface="medium-content-serif-font"/>
              </a:rPr>
              <a:t>not vice versa</a:t>
            </a:r>
            <a:r>
              <a:rPr lang="en-US" sz="1400" dirty="0">
                <a:latin typeface="medium-content-serif-font"/>
              </a:rPr>
              <a:t>, and </a:t>
            </a:r>
            <a:r>
              <a:rPr lang="en-US" sz="1400" b="1" dirty="0">
                <a:latin typeface="medium-content-serif-font"/>
              </a:rPr>
              <a:t>b)</a:t>
            </a:r>
            <a:r>
              <a:rPr lang="en-US" sz="1400" dirty="0">
                <a:latin typeface="medium-content-serif-font"/>
              </a:rPr>
              <a:t> you cannot access local variable from other local scopes. </a:t>
            </a:r>
            <a:endParaRPr lang="en-US" sz="1400" dirty="0"/>
          </a:p>
        </p:txBody>
      </p:sp>
      <p:grpSp>
        <p:nvGrpSpPr>
          <p:cNvPr id="50" name="Group 49">
            <a:extLst>
              <a:ext uri="{FF2B5EF4-FFF2-40B4-BE49-F238E27FC236}">
                <a16:creationId xmlns:a16="http://schemas.microsoft.com/office/drawing/2014/main" id="{3B787C10-1FD7-4985-B264-DF95B269F05E}"/>
              </a:ext>
            </a:extLst>
          </p:cNvPr>
          <p:cNvGrpSpPr/>
          <p:nvPr/>
        </p:nvGrpSpPr>
        <p:grpSpPr>
          <a:xfrm>
            <a:off x="7588647" y="2314999"/>
            <a:ext cx="2435290" cy="2286391"/>
            <a:chOff x="1366887" y="2798278"/>
            <a:chExt cx="2435290" cy="2286391"/>
          </a:xfrm>
        </p:grpSpPr>
        <p:grpSp>
          <p:nvGrpSpPr>
            <p:cNvPr id="51" name="Group 50">
              <a:extLst>
                <a:ext uri="{FF2B5EF4-FFF2-40B4-BE49-F238E27FC236}">
                  <a16:creationId xmlns:a16="http://schemas.microsoft.com/office/drawing/2014/main" id="{65F2EFB9-9327-447D-84B6-76D59319669F}"/>
                </a:ext>
              </a:extLst>
            </p:cNvPr>
            <p:cNvGrpSpPr/>
            <p:nvPr/>
          </p:nvGrpSpPr>
          <p:grpSpPr>
            <a:xfrm>
              <a:off x="1366887" y="2798278"/>
              <a:ext cx="2435290" cy="2286391"/>
              <a:chOff x="1380932" y="2029780"/>
              <a:chExt cx="2435290" cy="2683324"/>
            </a:xfrm>
          </p:grpSpPr>
          <p:sp>
            <p:nvSpPr>
              <p:cNvPr id="90" name="Rectangle: Rounded Corners 89">
                <a:extLst>
                  <a:ext uri="{FF2B5EF4-FFF2-40B4-BE49-F238E27FC236}">
                    <a16:creationId xmlns:a16="http://schemas.microsoft.com/office/drawing/2014/main" id="{CC4C7C96-8875-4276-8641-C3B191D8772A}"/>
                  </a:ext>
                </a:extLst>
              </p:cNvPr>
              <p:cNvSpPr/>
              <p:nvPr/>
            </p:nvSpPr>
            <p:spPr>
              <a:xfrm>
                <a:off x="1380932" y="2029780"/>
                <a:ext cx="2435290" cy="685428"/>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1" name="Rectangle 90">
                <a:extLst>
                  <a:ext uri="{FF2B5EF4-FFF2-40B4-BE49-F238E27FC236}">
                    <a16:creationId xmlns:a16="http://schemas.microsoft.com/office/drawing/2014/main" id="{19E98BB1-0210-4A12-9C07-18865E4D7799}"/>
                  </a:ext>
                </a:extLst>
              </p:cNvPr>
              <p:cNvSpPr/>
              <p:nvPr/>
            </p:nvSpPr>
            <p:spPr>
              <a:xfrm>
                <a:off x="1380932" y="2567063"/>
                <a:ext cx="2435290" cy="214604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TextBox 91">
                <a:extLst>
                  <a:ext uri="{FF2B5EF4-FFF2-40B4-BE49-F238E27FC236}">
                    <a16:creationId xmlns:a16="http://schemas.microsoft.com/office/drawing/2014/main" id="{BEE6E389-3521-49B9-B520-2F7D624D36B9}"/>
                  </a:ext>
                </a:extLst>
              </p:cNvPr>
              <p:cNvSpPr txBox="1"/>
              <p:nvPr/>
            </p:nvSpPr>
            <p:spPr>
              <a:xfrm>
                <a:off x="1443132" y="2119023"/>
                <a:ext cx="2310889" cy="369332"/>
              </a:xfrm>
              <a:prstGeom prst="rect">
                <a:avLst/>
              </a:prstGeom>
              <a:noFill/>
            </p:spPr>
            <p:txBody>
              <a:bodyPr wrap="none" rtlCol="0">
                <a:spAutoFit/>
              </a:bodyPr>
              <a:lstStyle/>
              <a:p>
                <a:r>
                  <a:rPr lang="en-US" b="1" dirty="0">
                    <a:solidFill>
                      <a:schemeClr val="bg1"/>
                    </a:solidFill>
                  </a:rPr>
                  <a:t>Execution context (EC)</a:t>
                </a:r>
                <a:endParaRPr lang="en-US" dirty="0">
                  <a:solidFill>
                    <a:schemeClr val="bg1"/>
                  </a:solidFill>
                </a:endParaRPr>
              </a:p>
            </p:txBody>
          </p:sp>
        </p:grpSp>
        <p:sp>
          <p:nvSpPr>
            <p:cNvPr id="87" name="Rectangle 86">
              <a:extLst>
                <a:ext uri="{FF2B5EF4-FFF2-40B4-BE49-F238E27FC236}">
                  <a16:creationId xmlns:a16="http://schemas.microsoft.com/office/drawing/2014/main" id="{F6718439-008E-481D-8185-0FE0AD5DCE8F}"/>
                </a:ext>
              </a:extLst>
            </p:cNvPr>
            <p:cNvSpPr/>
            <p:nvPr/>
          </p:nvSpPr>
          <p:spPr>
            <a:xfrm>
              <a:off x="1461154" y="3364689"/>
              <a:ext cx="2196446" cy="473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Variable object</a:t>
              </a:r>
            </a:p>
          </p:txBody>
        </p:sp>
        <p:sp>
          <p:nvSpPr>
            <p:cNvPr id="88" name="Rectangle 87">
              <a:extLst>
                <a:ext uri="{FF2B5EF4-FFF2-40B4-BE49-F238E27FC236}">
                  <a16:creationId xmlns:a16="http://schemas.microsoft.com/office/drawing/2014/main" id="{22645D0D-FEA6-4376-8127-5DE28050249A}"/>
                </a:ext>
              </a:extLst>
            </p:cNvPr>
            <p:cNvSpPr/>
            <p:nvPr/>
          </p:nvSpPr>
          <p:spPr>
            <a:xfrm>
              <a:off x="1461154" y="3917512"/>
              <a:ext cx="2196446" cy="473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Scope chain</a:t>
              </a:r>
            </a:p>
          </p:txBody>
        </p:sp>
        <p:sp>
          <p:nvSpPr>
            <p:cNvPr id="89" name="Rectangle 88">
              <a:extLst>
                <a:ext uri="{FF2B5EF4-FFF2-40B4-BE49-F238E27FC236}">
                  <a16:creationId xmlns:a16="http://schemas.microsoft.com/office/drawing/2014/main" id="{210607EF-4931-4614-8582-FD8DEAE956F7}"/>
                </a:ext>
              </a:extLst>
            </p:cNvPr>
            <p:cNvSpPr/>
            <p:nvPr/>
          </p:nvSpPr>
          <p:spPr>
            <a:xfrm>
              <a:off x="1461154" y="4481280"/>
              <a:ext cx="2196446" cy="473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value of this</a:t>
              </a:r>
            </a:p>
          </p:txBody>
        </p:sp>
      </p:grpSp>
    </p:spTree>
    <p:extLst>
      <p:ext uri="{BB962C8B-B14F-4D97-AF65-F5344CB8AC3E}">
        <p14:creationId xmlns:p14="http://schemas.microsoft.com/office/powerpoint/2010/main" val="3779742606"/>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250" fill="hold"/>
                                        <p:tgtEl>
                                          <p:spTgt spid="46"/>
                                        </p:tgtEl>
                                        <p:attrNameLst>
                                          <p:attrName>ppt_w</p:attrName>
                                        </p:attrNameLst>
                                      </p:cBhvr>
                                      <p:tavLst>
                                        <p:tav tm="0">
                                          <p:val>
                                            <p:fltVal val="0"/>
                                          </p:val>
                                        </p:tav>
                                        <p:tav tm="100000">
                                          <p:val>
                                            <p:strVal val="#ppt_w"/>
                                          </p:val>
                                        </p:tav>
                                      </p:tavLst>
                                    </p:anim>
                                    <p:anim calcmode="lin" valueType="num">
                                      <p:cBhvr>
                                        <p:cTn id="8" dur="250" fill="hold"/>
                                        <p:tgtEl>
                                          <p:spTgt spid="46"/>
                                        </p:tgtEl>
                                        <p:attrNameLst>
                                          <p:attrName>ppt_h</p:attrName>
                                        </p:attrNameLst>
                                      </p:cBhvr>
                                      <p:tavLst>
                                        <p:tav tm="0">
                                          <p:val>
                                            <p:fltVal val="0"/>
                                          </p:val>
                                        </p:tav>
                                        <p:tav tm="100000">
                                          <p:val>
                                            <p:strVal val="#ppt_h"/>
                                          </p:val>
                                        </p:tav>
                                      </p:tavLst>
                                    </p:anim>
                                    <p:animEffect transition="in" filter="fade">
                                      <p:cBhvr>
                                        <p:cTn id="9" dur="250"/>
                                        <p:tgtEl>
                                          <p:spTgt spid="4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7"/>
                                        </p:tgtEl>
                                        <p:attrNameLst>
                                          <p:attrName>style.visibility</p:attrName>
                                        </p:attrNameLst>
                                      </p:cBhvr>
                                      <p:to>
                                        <p:strVal val="visible"/>
                                      </p:to>
                                    </p:set>
                                    <p:anim calcmode="lin" valueType="num">
                                      <p:cBhvr>
                                        <p:cTn id="14" dur="250" fill="hold"/>
                                        <p:tgtEl>
                                          <p:spTgt spid="47"/>
                                        </p:tgtEl>
                                        <p:attrNameLst>
                                          <p:attrName>ppt_w</p:attrName>
                                        </p:attrNameLst>
                                      </p:cBhvr>
                                      <p:tavLst>
                                        <p:tav tm="0">
                                          <p:val>
                                            <p:fltVal val="0"/>
                                          </p:val>
                                        </p:tav>
                                        <p:tav tm="100000">
                                          <p:val>
                                            <p:strVal val="#ppt_w"/>
                                          </p:val>
                                        </p:tav>
                                      </p:tavLst>
                                    </p:anim>
                                    <p:anim calcmode="lin" valueType="num">
                                      <p:cBhvr>
                                        <p:cTn id="15" dur="250" fill="hold"/>
                                        <p:tgtEl>
                                          <p:spTgt spid="47"/>
                                        </p:tgtEl>
                                        <p:attrNameLst>
                                          <p:attrName>ppt_h</p:attrName>
                                        </p:attrNameLst>
                                      </p:cBhvr>
                                      <p:tavLst>
                                        <p:tav tm="0">
                                          <p:val>
                                            <p:fltVal val="0"/>
                                          </p:val>
                                        </p:tav>
                                        <p:tav tm="100000">
                                          <p:val>
                                            <p:strVal val="#ppt_h"/>
                                          </p:val>
                                        </p:tav>
                                      </p:tavLst>
                                    </p:anim>
                                    <p:animEffect transition="in" filter="fade">
                                      <p:cBhvr>
                                        <p:cTn id="16" dur="250"/>
                                        <p:tgtEl>
                                          <p:spTgt spid="47"/>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p:cTn id="21" dur="250" fill="hold"/>
                                        <p:tgtEl>
                                          <p:spTgt spid="48"/>
                                        </p:tgtEl>
                                        <p:attrNameLst>
                                          <p:attrName>ppt_w</p:attrName>
                                        </p:attrNameLst>
                                      </p:cBhvr>
                                      <p:tavLst>
                                        <p:tav tm="0">
                                          <p:val>
                                            <p:fltVal val="0"/>
                                          </p:val>
                                        </p:tav>
                                        <p:tav tm="100000">
                                          <p:val>
                                            <p:strVal val="#ppt_w"/>
                                          </p:val>
                                        </p:tav>
                                      </p:tavLst>
                                    </p:anim>
                                    <p:anim calcmode="lin" valueType="num">
                                      <p:cBhvr>
                                        <p:cTn id="22" dur="250" fill="hold"/>
                                        <p:tgtEl>
                                          <p:spTgt spid="48"/>
                                        </p:tgtEl>
                                        <p:attrNameLst>
                                          <p:attrName>ppt_h</p:attrName>
                                        </p:attrNameLst>
                                      </p:cBhvr>
                                      <p:tavLst>
                                        <p:tav tm="0">
                                          <p:val>
                                            <p:fltVal val="0"/>
                                          </p:val>
                                        </p:tav>
                                        <p:tav tm="100000">
                                          <p:val>
                                            <p:strVal val="#ppt_h"/>
                                          </p:val>
                                        </p:tav>
                                      </p:tavLst>
                                    </p:anim>
                                    <p:animEffect transition="in" filter="fade">
                                      <p:cBhvr>
                                        <p:cTn id="23" dur="250"/>
                                        <p:tgtEl>
                                          <p:spTgt spid="48"/>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49"/>
                                        </p:tgtEl>
                                        <p:attrNameLst>
                                          <p:attrName>style.visibility</p:attrName>
                                        </p:attrNameLst>
                                      </p:cBhvr>
                                      <p:to>
                                        <p:strVal val="visible"/>
                                      </p:to>
                                    </p:set>
                                    <p:anim calcmode="lin" valueType="num">
                                      <p:cBhvr>
                                        <p:cTn id="28" dur="250" fill="hold"/>
                                        <p:tgtEl>
                                          <p:spTgt spid="49"/>
                                        </p:tgtEl>
                                        <p:attrNameLst>
                                          <p:attrName>ppt_w</p:attrName>
                                        </p:attrNameLst>
                                      </p:cBhvr>
                                      <p:tavLst>
                                        <p:tav tm="0">
                                          <p:val>
                                            <p:fltVal val="0"/>
                                          </p:val>
                                        </p:tav>
                                        <p:tav tm="100000">
                                          <p:val>
                                            <p:strVal val="#ppt_w"/>
                                          </p:val>
                                        </p:tav>
                                      </p:tavLst>
                                    </p:anim>
                                    <p:anim calcmode="lin" valueType="num">
                                      <p:cBhvr>
                                        <p:cTn id="29" dur="250" fill="hold"/>
                                        <p:tgtEl>
                                          <p:spTgt spid="49"/>
                                        </p:tgtEl>
                                        <p:attrNameLst>
                                          <p:attrName>ppt_h</p:attrName>
                                        </p:attrNameLst>
                                      </p:cBhvr>
                                      <p:tavLst>
                                        <p:tav tm="0">
                                          <p:val>
                                            <p:fltVal val="0"/>
                                          </p:val>
                                        </p:tav>
                                        <p:tav tm="100000">
                                          <p:val>
                                            <p:strVal val="#ppt_h"/>
                                          </p:val>
                                        </p:tav>
                                      </p:tavLst>
                                    </p:anim>
                                    <p:animEffect transition="in" filter="fade">
                                      <p:cBhvr>
                                        <p:cTn id="30" dur="2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p:bldP spid="47" grpId="0"/>
      <p:bldP spid="48" grpId="0"/>
      <p:bldP spid="49"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latin typeface="Tw Cen MT" panose="020B0602020104020603" pitchFamily="34" charset="0"/>
              </a:rPr>
              <a:t>Execution context</a:t>
            </a:r>
          </a:p>
        </p:txBody>
      </p:sp>
      <p:sp>
        <p:nvSpPr>
          <p:cNvPr id="46" name="Rectangle 45">
            <a:extLst>
              <a:ext uri="{FF2B5EF4-FFF2-40B4-BE49-F238E27FC236}">
                <a16:creationId xmlns:a16="http://schemas.microsoft.com/office/drawing/2014/main" id="{A5A8EFC1-E676-4D9E-B0DE-75572179C747}"/>
              </a:ext>
            </a:extLst>
          </p:cNvPr>
          <p:cNvSpPr/>
          <p:nvPr/>
        </p:nvSpPr>
        <p:spPr>
          <a:xfrm>
            <a:off x="3152270" y="2403513"/>
            <a:ext cx="5627447" cy="1384995"/>
          </a:xfrm>
          <a:prstGeom prst="rect">
            <a:avLst/>
          </a:prstGeom>
          <a:solidFill>
            <a:schemeClr val="tx1"/>
          </a:solidFill>
        </p:spPr>
        <p:txBody>
          <a:bodyPr wrap="square">
            <a:spAutoFit/>
          </a:bodyPr>
          <a:lstStyle/>
          <a:p>
            <a:r>
              <a:rPr lang="en-US" sz="1200" dirty="0" err="1">
                <a:solidFill>
                  <a:srgbClr val="9CDCFE"/>
                </a:solidFill>
                <a:latin typeface="Consolas" panose="020B0609020204030204" pitchFamily="49" charset="0"/>
              </a:rPr>
              <a:t>executionContextObj</a:t>
            </a:r>
            <a:r>
              <a:rPr lang="en-US" sz="1200" dirty="0">
                <a:solidFill>
                  <a:srgbClr val="D4D4D4"/>
                </a:solidFill>
                <a:latin typeface="Consolas" panose="020B0609020204030204" pitchFamily="49" charset="0"/>
              </a:rPr>
              <a:t> = {</a:t>
            </a:r>
          </a:p>
          <a:p>
            <a:pPr lvl="1"/>
            <a:r>
              <a:rPr lang="en-US" sz="1200" dirty="0" err="1">
                <a:solidFill>
                  <a:srgbClr val="9CDCFE"/>
                </a:solidFill>
                <a:latin typeface="Consolas" panose="020B0609020204030204" pitchFamily="49" charset="0"/>
              </a:rPr>
              <a:t>variableObject</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 </a:t>
            </a:r>
            <a:r>
              <a:rPr lang="en-US" sz="1200" dirty="0">
                <a:solidFill>
                  <a:srgbClr val="608B4E"/>
                </a:solidFill>
                <a:latin typeface="Consolas" panose="020B0609020204030204" pitchFamily="49" charset="0"/>
              </a:rPr>
              <a:t>// All the variable, arguments and inner function details of the </a:t>
            </a:r>
            <a:r>
              <a:rPr lang="en-US" sz="1200" dirty="0" err="1">
                <a:solidFill>
                  <a:srgbClr val="608B4E"/>
                </a:solidFill>
                <a:latin typeface="Consolas" panose="020B0609020204030204" pitchFamily="49" charset="0"/>
              </a:rPr>
              <a:t>funA</a:t>
            </a:r>
            <a:endParaRPr lang="en-US" sz="1200" dirty="0">
              <a:solidFill>
                <a:srgbClr val="D4D4D4"/>
              </a:solidFill>
              <a:latin typeface="Consolas" panose="020B0609020204030204" pitchFamily="49" charset="0"/>
            </a:endParaRPr>
          </a:p>
          <a:p>
            <a:pPr lvl="1"/>
            <a:r>
              <a:rPr lang="en-US" sz="1200" dirty="0" err="1">
                <a:solidFill>
                  <a:srgbClr val="9CDCFE"/>
                </a:solidFill>
                <a:latin typeface="Consolas" panose="020B0609020204030204" pitchFamily="49" charset="0"/>
              </a:rPr>
              <a:t>scopechain</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 </a:t>
            </a:r>
            <a:r>
              <a:rPr lang="en-US" sz="1200" dirty="0">
                <a:solidFill>
                  <a:srgbClr val="608B4E"/>
                </a:solidFill>
                <a:latin typeface="Consolas" panose="020B0609020204030204" pitchFamily="49" charset="0"/>
              </a:rPr>
              <a:t>// List of all the scopes inside which the current function is</a:t>
            </a:r>
            <a:endParaRPr lang="en-US" sz="1200" dirty="0">
              <a:solidFill>
                <a:srgbClr val="D4D4D4"/>
              </a:solidFill>
              <a:latin typeface="Consolas" panose="020B0609020204030204" pitchFamily="49" charset="0"/>
            </a:endParaRPr>
          </a:p>
          <a:p>
            <a:pPr lvl="1"/>
            <a:r>
              <a:rPr lang="en-US" sz="1200" dirty="0">
                <a:solidFill>
                  <a:srgbClr val="D4D4D4"/>
                </a:solidFill>
                <a:latin typeface="Consolas" panose="020B0609020204030204" pitchFamily="49" charset="0"/>
              </a:rPr>
              <a:t>this </a:t>
            </a:r>
            <a:r>
              <a:rPr lang="en-US" sz="1200" dirty="0">
                <a:solidFill>
                  <a:srgbClr val="608B4E"/>
                </a:solidFill>
                <a:latin typeface="Consolas" panose="020B0609020204030204" pitchFamily="49" charset="0"/>
              </a:rPr>
              <a:t>// Value of this </a:t>
            </a:r>
            <a:endParaRPr lang="en-US" sz="1200" dirty="0">
              <a:solidFill>
                <a:srgbClr val="D4D4D4"/>
              </a:solidFill>
              <a:latin typeface="Consolas" panose="020B0609020204030204" pitchFamily="49" charset="0"/>
            </a:endParaRPr>
          </a:p>
          <a:p>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47" name="Rectangle 46">
            <a:extLst>
              <a:ext uri="{FF2B5EF4-FFF2-40B4-BE49-F238E27FC236}">
                <a16:creationId xmlns:a16="http://schemas.microsoft.com/office/drawing/2014/main" id="{01E00AFD-8C69-4E53-9908-6B31F9842013}"/>
              </a:ext>
            </a:extLst>
          </p:cNvPr>
          <p:cNvSpPr/>
          <p:nvPr/>
        </p:nvSpPr>
        <p:spPr>
          <a:xfrm>
            <a:off x="3188688" y="768591"/>
            <a:ext cx="2157585" cy="1569660"/>
          </a:xfrm>
          <a:prstGeom prst="rect">
            <a:avLst/>
          </a:prstGeom>
          <a:solidFill>
            <a:schemeClr val="tx1"/>
          </a:solidFill>
        </p:spPr>
        <p:txBody>
          <a:bodyPr wrap="square">
            <a:spAutoFit/>
          </a:bodyPr>
          <a:lstStyle/>
          <a:p>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funA</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 {</a:t>
            </a:r>
          </a:p>
          <a:p>
            <a:pPr lvl="1"/>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c</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3</a:t>
            </a:r>
            <a:r>
              <a:rPr lang="en-US" sz="1200" dirty="0">
                <a:solidFill>
                  <a:srgbClr val="D4D4D4"/>
                </a:solidFill>
                <a:latin typeface="Consolas" panose="020B0609020204030204" pitchFamily="49" charset="0"/>
              </a:rPr>
              <a:t>;</a:t>
            </a:r>
          </a:p>
          <a:p>
            <a:pPr lvl="1"/>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d</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2</a:t>
            </a:r>
            <a:r>
              <a:rPr lang="en-US" sz="1200" dirty="0">
                <a:solidFill>
                  <a:srgbClr val="D4D4D4"/>
                </a:solidFill>
                <a:latin typeface="Consolas" panose="020B0609020204030204" pitchFamily="49" charset="0"/>
              </a:rPr>
              <a:t>;</a:t>
            </a:r>
          </a:p>
          <a:p>
            <a:pPr lvl="1"/>
            <a:r>
              <a:rPr lang="en-US" sz="1200" dirty="0">
                <a:solidFill>
                  <a:srgbClr val="DCDCAA"/>
                </a:solidFill>
                <a:latin typeface="Consolas" panose="020B0609020204030204" pitchFamily="49" charset="0"/>
              </a:rPr>
              <a:t>d</a:t>
            </a:r>
            <a:r>
              <a:rPr lang="en-US" sz="1200" dirty="0">
                <a:solidFill>
                  <a:srgbClr val="D4D4D4"/>
                </a:solidFill>
                <a:latin typeface="Consolas" panose="020B0609020204030204" pitchFamily="49" charset="0"/>
              </a:rPr>
              <a:t> =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p>
          <a:p>
            <a:pPr lvl="1"/>
            <a:r>
              <a:rPr lang="en-US" sz="1200" dirty="0">
                <a:solidFill>
                  <a:srgbClr val="C586C0"/>
                </a:solidFill>
                <a:latin typeface="Consolas" panose="020B0609020204030204" pitchFamily="49" charset="0"/>
              </a:rPr>
              <a:t>  return</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 </a:t>
            </a:r>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p>
          <a:p>
            <a:r>
              <a:rPr lang="en-US" sz="1200" dirty="0" err="1">
                <a:solidFill>
                  <a:srgbClr val="DCDCAA"/>
                </a:solidFill>
                <a:latin typeface="Consolas" panose="020B0609020204030204" pitchFamily="49" charset="0"/>
              </a:rPr>
              <a:t>funA</a:t>
            </a:r>
            <a:r>
              <a:rPr lang="en-US" sz="1200" dirty="0">
                <a:solidFill>
                  <a:srgbClr val="D4D4D4"/>
                </a:solidFill>
                <a:latin typeface="Consolas" panose="020B0609020204030204" pitchFamily="49" charset="0"/>
              </a:rPr>
              <a:t>(</a:t>
            </a:r>
            <a:r>
              <a:rPr lang="en-US" sz="1200" dirty="0">
                <a:solidFill>
                  <a:srgbClr val="B5CEA8"/>
                </a:solidFill>
                <a:latin typeface="Consolas" panose="020B0609020204030204" pitchFamily="49" charset="0"/>
              </a:rPr>
              <a:t>3</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2</a:t>
            </a:r>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48" name="Rectangle 47">
            <a:extLst>
              <a:ext uri="{FF2B5EF4-FFF2-40B4-BE49-F238E27FC236}">
                <a16:creationId xmlns:a16="http://schemas.microsoft.com/office/drawing/2014/main" id="{3D1358F1-D591-475B-B20D-E5EE86F1DF6A}"/>
              </a:ext>
            </a:extLst>
          </p:cNvPr>
          <p:cNvSpPr/>
          <p:nvPr/>
        </p:nvSpPr>
        <p:spPr>
          <a:xfrm>
            <a:off x="3127368" y="3874574"/>
            <a:ext cx="4194102" cy="2308324"/>
          </a:xfrm>
          <a:prstGeom prst="rect">
            <a:avLst/>
          </a:prstGeom>
          <a:solidFill>
            <a:schemeClr val="tx1"/>
          </a:solidFill>
        </p:spPr>
        <p:txBody>
          <a:bodyPr wrap="square">
            <a:spAutoFit/>
          </a:bodyPr>
          <a:lstStyle/>
          <a:p>
            <a:r>
              <a:rPr lang="en-US" sz="1200" dirty="0" err="1">
                <a:solidFill>
                  <a:srgbClr val="9CDCFE"/>
                </a:solidFill>
                <a:latin typeface="Consolas" panose="020B0609020204030204" pitchFamily="49" charset="0"/>
              </a:rPr>
              <a:t>variableObject</a:t>
            </a:r>
            <a:r>
              <a:rPr lang="en-US" sz="1200" dirty="0">
                <a:solidFill>
                  <a:srgbClr val="D4D4D4"/>
                </a:solidFill>
                <a:latin typeface="Consolas" panose="020B0609020204030204" pitchFamily="49" charset="0"/>
              </a:rPr>
              <a:t> = {</a:t>
            </a:r>
          </a:p>
          <a:p>
            <a:pPr lvl="1"/>
            <a:r>
              <a:rPr lang="en-US" sz="1200" dirty="0" err="1">
                <a:solidFill>
                  <a:srgbClr val="9CDCFE"/>
                </a:solidFill>
                <a:latin typeface="Consolas" panose="020B0609020204030204" pitchFamily="49" charset="0"/>
              </a:rPr>
              <a:t>argumentObject</a:t>
            </a:r>
            <a:r>
              <a:rPr lang="en-US" sz="1200" dirty="0">
                <a:solidFill>
                  <a:srgbClr val="9CDCFE"/>
                </a:solidFill>
                <a:latin typeface="Consolas" panose="020B0609020204030204" pitchFamily="49" charset="0"/>
              </a:rPr>
              <a:t> :</a:t>
            </a:r>
            <a:r>
              <a:rPr lang="en-US" sz="1200" dirty="0">
                <a:solidFill>
                  <a:srgbClr val="D4D4D4"/>
                </a:solidFill>
                <a:latin typeface="Consolas" panose="020B0609020204030204" pitchFamily="49" charset="0"/>
              </a:rPr>
              <a:t> {</a:t>
            </a:r>
          </a:p>
          <a:p>
            <a:pPr lvl="2"/>
            <a:r>
              <a:rPr lang="en-US" sz="1200" dirty="0">
                <a:solidFill>
                  <a:srgbClr val="B5CEA8"/>
                </a:solidFill>
                <a:latin typeface="Consolas" panose="020B0609020204030204" pitchFamily="49" charset="0"/>
              </a:rPr>
              <a:t>0</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a:t>
            </a:r>
          </a:p>
          <a:p>
            <a:pPr lvl="2"/>
            <a:r>
              <a:rPr lang="en-US" sz="1200" dirty="0">
                <a:solidFill>
                  <a:srgbClr val="B5CEA8"/>
                </a:solidFill>
                <a:latin typeface="Consolas" panose="020B0609020204030204" pitchFamily="49" charset="0"/>
              </a:rPr>
              <a:t>1</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a:t>
            </a:r>
          </a:p>
          <a:p>
            <a:pPr lvl="2"/>
            <a:r>
              <a:rPr lang="en-US" sz="1200" dirty="0">
                <a:solidFill>
                  <a:srgbClr val="9CDCFE"/>
                </a:solidFill>
                <a:latin typeface="Consolas" panose="020B0609020204030204" pitchFamily="49" charset="0"/>
              </a:rPr>
              <a:t>length:</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2</a:t>
            </a:r>
            <a:endParaRPr lang="en-US" sz="1200" dirty="0">
              <a:solidFill>
                <a:srgbClr val="D4D4D4"/>
              </a:solidFill>
              <a:latin typeface="Consolas" panose="020B0609020204030204" pitchFamily="49" charset="0"/>
            </a:endParaRPr>
          </a:p>
          <a:p>
            <a:pPr lvl="1"/>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3</a:t>
            </a:r>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2</a:t>
            </a:r>
            <a:endParaRPr lang="en-US" sz="1200" dirty="0">
              <a:solidFill>
                <a:srgbClr val="D4D4D4"/>
              </a:solidFill>
              <a:latin typeface="Consolas" panose="020B0609020204030204" pitchFamily="49" charset="0"/>
            </a:endParaRPr>
          </a:p>
          <a:p>
            <a:pPr lvl="1"/>
            <a:r>
              <a:rPr lang="en-US" sz="1200" dirty="0">
                <a:solidFill>
                  <a:srgbClr val="9CDCFE"/>
                </a:solidFill>
                <a:latin typeface="Consolas" panose="020B0609020204030204" pitchFamily="49" charset="0"/>
              </a:rPr>
              <a:t>c</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undefined</a:t>
            </a:r>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d:</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undefined</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then</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pointer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to</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the</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definition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of</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d</a:t>
            </a:r>
            <a:endParaRPr lang="en-US" sz="1200" dirty="0">
              <a:solidFill>
                <a:srgbClr val="D4D4D4"/>
              </a:solidFill>
              <a:latin typeface="Consolas" panose="020B0609020204030204" pitchFamily="49" charset="0"/>
            </a:endParaRPr>
          </a:p>
          <a:p>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49" name="Rectangle 48">
            <a:extLst>
              <a:ext uri="{FF2B5EF4-FFF2-40B4-BE49-F238E27FC236}">
                <a16:creationId xmlns:a16="http://schemas.microsoft.com/office/drawing/2014/main" id="{ACF66486-5B1E-4519-8367-5A2D3A772D9D}"/>
              </a:ext>
            </a:extLst>
          </p:cNvPr>
          <p:cNvSpPr/>
          <p:nvPr/>
        </p:nvSpPr>
        <p:spPr>
          <a:xfrm>
            <a:off x="3029953" y="6268964"/>
            <a:ext cx="5698791" cy="276999"/>
          </a:xfrm>
          <a:prstGeom prst="rect">
            <a:avLst/>
          </a:prstGeom>
        </p:spPr>
        <p:txBody>
          <a:bodyPr wrap="square">
            <a:spAutoFit/>
          </a:bodyPr>
          <a:lstStyle/>
          <a:p>
            <a:r>
              <a:rPr lang="en-US" sz="1200" dirty="0">
                <a:latin typeface="medium-content-serif-font"/>
              </a:rPr>
              <a:t>After this JS engines will create the scope chain and will determine the value of </a:t>
            </a:r>
            <a:r>
              <a:rPr lang="en-US" sz="1200" i="1" dirty="0">
                <a:latin typeface="medium-content-serif-font"/>
              </a:rPr>
              <a:t>this</a:t>
            </a:r>
            <a:r>
              <a:rPr lang="en-US" sz="1200" dirty="0">
                <a:latin typeface="medium-content-serif-font"/>
              </a:rPr>
              <a:t>.</a:t>
            </a:r>
            <a:endParaRPr lang="en-US" sz="1200" dirty="0"/>
          </a:p>
        </p:txBody>
      </p:sp>
    </p:spTree>
    <p:extLst>
      <p:ext uri="{BB962C8B-B14F-4D97-AF65-F5344CB8AC3E}">
        <p14:creationId xmlns:p14="http://schemas.microsoft.com/office/powerpoint/2010/main" val="75863155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latin typeface="Tw Cen MT" panose="020B0602020104020603" pitchFamily="34" charset="0"/>
              </a:rPr>
              <a:t>Execution context</a:t>
            </a:r>
          </a:p>
        </p:txBody>
      </p:sp>
      <p:sp>
        <p:nvSpPr>
          <p:cNvPr id="46" name="Rectangle 45">
            <a:extLst>
              <a:ext uri="{FF2B5EF4-FFF2-40B4-BE49-F238E27FC236}">
                <a16:creationId xmlns:a16="http://schemas.microsoft.com/office/drawing/2014/main" id="{8FA9E7C6-7190-4E8F-AAF0-D6BD2A9766D1}"/>
              </a:ext>
            </a:extLst>
          </p:cNvPr>
          <p:cNvSpPr/>
          <p:nvPr/>
        </p:nvSpPr>
        <p:spPr>
          <a:xfrm>
            <a:off x="3229691" y="2730155"/>
            <a:ext cx="5728355" cy="2123658"/>
          </a:xfrm>
          <a:prstGeom prst="rect">
            <a:avLst/>
          </a:prstGeom>
          <a:solidFill>
            <a:schemeClr val="tx1"/>
          </a:solidFill>
        </p:spPr>
        <p:txBody>
          <a:bodyPr wrap="square">
            <a:spAutoFit/>
          </a:bodyPr>
          <a:lstStyle/>
          <a:p>
            <a:r>
              <a:rPr lang="en-US" sz="1200" dirty="0" err="1">
                <a:solidFill>
                  <a:srgbClr val="9CDCFE"/>
                </a:solidFill>
                <a:latin typeface="Consolas" panose="020B0609020204030204" pitchFamily="49" charset="0"/>
              </a:rPr>
              <a:t>variableObject</a:t>
            </a:r>
            <a:r>
              <a:rPr lang="en-US" sz="1200" dirty="0">
                <a:solidFill>
                  <a:srgbClr val="D4D4D4"/>
                </a:solidFill>
                <a:latin typeface="Consolas" panose="020B0609020204030204" pitchFamily="49" charset="0"/>
              </a:rPr>
              <a:t> = {</a:t>
            </a:r>
          </a:p>
          <a:p>
            <a:pPr lvl="1"/>
            <a:r>
              <a:rPr lang="en-US" sz="1200" dirty="0" err="1">
                <a:solidFill>
                  <a:srgbClr val="9CDCFE"/>
                </a:solidFill>
                <a:latin typeface="Consolas" panose="020B0609020204030204" pitchFamily="49" charset="0"/>
              </a:rPr>
              <a:t>argumentObject</a:t>
            </a:r>
            <a:r>
              <a:rPr lang="en-US" sz="1200" dirty="0">
                <a:solidFill>
                  <a:srgbClr val="9CDCFE"/>
                </a:solidFill>
                <a:latin typeface="Consolas" panose="020B0609020204030204" pitchFamily="49" charset="0"/>
              </a:rPr>
              <a:t> :</a:t>
            </a:r>
            <a:r>
              <a:rPr lang="en-US" sz="1200" dirty="0">
                <a:solidFill>
                  <a:srgbClr val="D4D4D4"/>
                </a:solidFill>
                <a:latin typeface="Consolas" panose="020B0609020204030204" pitchFamily="49" charset="0"/>
              </a:rPr>
              <a:t> {</a:t>
            </a:r>
          </a:p>
          <a:p>
            <a:pPr lvl="2"/>
            <a:r>
              <a:rPr lang="en-US" sz="1200" dirty="0">
                <a:solidFill>
                  <a:srgbClr val="B5CEA8"/>
                </a:solidFill>
                <a:latin typeface="Consolas" panose="020B0609020204030204" pitchFamily="49" charset="0"/>
              </a:rPr>
              <a:t>0</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a:t>
            </a:r>
          </a:p>
          <a:p>
            <a:pPr lvl="2"/>
            <a:r>
              <a:rPr lang="en-US" sz="1200" dirty="0">
                <a:solidFill>
                  <a:srgbClr val="B5CEA8"/>
                </a:solidFill>
                <a:latin typeface="Consolas" panose="020B0609020204030204" pitchFamily="49" charset="0"/>
              </a:rPr>
              <a:t>1</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a:t>
            </a:r>
          </a:p>
          <a:p>
            <a:pPr lvl="2"/>
            <a:r>
              <a:rPr lang="en-US" sz="1200" dirty="0">
                <a:solidFill>
                  <a:srgbClr val="9CDCFE"/>
                </a:solidFill>
                <a:latin typeface="Consolas" panose="020B0609020204030204" pitchFamily="49" charset="0"/>
              </a:rPr>
              <a:t>length:</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2</a:t>
            </a:r>
            <a:endParaRPr lang="en-US" sz="1200" dirty="0">
              <a:solidFill>
                <a:srgbClr val="D4D4D4"/>
              </a:solidFill>
              <a:latin typeface="Consolas" panose="020B0609020204030204" pitchFamily="49" charset="0"/>
            </a:endParaRPr>
          </a:p>
          <a:p>
            <a:pPr lvl="1"/>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3</a:t>
            </a:r>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2</a:t>
            </a:r>
            <a:endParaRPr lang="en-US" sz="1200" dirty="0">
              <a:solidFill>
                <a:srgbClr val="D4D4D4"/>
              </a:solidFill>
              <a:latin typeface="Consolas" panose="020B0609020204030204" pitchFamily="49" charset="0"/>
            </a:endParaRPr>
          </a:p>
          <a:p>
            <a:pPr lvl="1"/>
            <a:r>
              <a:rPr lang="en-US" sz="1200" dirty="0">
                <a:solidFill>
                  <a:srgbClr val="9CDCFE"/>
                </a:solidFill>
                <a:latin typeface="Consolas" panose="020B0609020204030204" pitchFamily="49" charset="0"/>
              </a:rPr>
              <a:t>c</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3</a:t>
            </a:r>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d:</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pointer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to</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the</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definition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of</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d</a:t>
            </a:r>
            <a:endParaRPr lang="en-US" sz="1200" dirty="0">
              <a:solidFill>
                <a:srgbClr val="D4D4D4"/>
              </a:solidFill>
              <a:latin typeface="Consolas" panose="020B0609020204030204" pitchFamily="49" charset="0"/>
            </a:endParaRPr>
          </a:p>
          <a:p>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47" name="Rectangle 46">
            <a:extLst>
              <a:ext uri="{FF2B5EF4-FFF2-40B4-BE49-F238E27FC236}">
                <a16:creationId xmlns:a16="http://schemas.microsoft.com/office/drawing/2014/main" id="{9FBDF53B-52F2-4A12-8ADE-150DFC77227E}"/>
              </a:ext>
            </a:extLst>
          </p:cNvPr>
          <p:cNvSpPr/>
          <p:nvPr/>
        </p:nvSpPr>
        <p:spPr>
          <a:xfrm>
            <a:off x="3229691" y="845439"/>
            <a:ext cx="3135984" cy="1569660"/>
          </a:xfrm>
          <a:prstGeom prst="rect">
            <a:avLst/>
          </a:prstGeom>
          <a:solidFill>
            <a:schemeClr val="tx1"/>
          </a:solidFill>
        </p:spPr>
        <p:txBody>
          <a:bodyPr wrap="square">
            <a:spAutoFit/>
          </a:bodyPr>
          <a:lstStyle/>
          <a:p>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funA</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 {</a:t>
            </a:r>
          </a:p>
          <a:p>
            <a:pPr lvl="1"/>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c</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3</a:t>
            </a:r>
            <a:r>
              <a:rPr lang="en-US" sz="1200" dirty="0">
                <a:solidFill>
                  <a:srgbClr val="D4D4D4"/>
                </a:solidFill>
                <a:latin typeface="Consolas" panose="020B0609020204030204" pitchFamily="49" charset="0"/>
              </a:rPr>
              <a:t>;</a:t>
            </a:r>
          </a:p>
          <a:p>
            <a:pPr lvl="1"/>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d</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2</a:t>
            </a:r>
            <a:r>
              <a:rPr lang="en-US" sz="1200" dirty="0">
                <a:solidFill>
                  <a:srgbClr val="D4D4D4"/>
                </a:solidFill>
                <a:latin typeface="Consolas" panose="020B0609020204030204" pitchFamily="49" charset="0"/>
              </a:rPr>
              <a:t>;</a:t>
            </a:r>
          </a:p>
          <a:p>
            <a:pPr lvl="1"/>
            <a:r>
              <a:rPr lang="en-US" sz="1200" dirty="0">
                <a:solidFill>
                  <a:srgbClr val="DCDCAA"/>
                </a:solidFill>
                <a:latin typeface="Consolas" panose="020B0609020204030204" pitchFamily="49" charset="0"/>
              </a:rPr>
              <a:t>d</a:t>
            </a:r>
            <a:r>
              <a:rPr lang="en-US" sz="1200" dirty="0">
                <a:solidFill>
                  <a:srgbClr val="D4D4D4"/>
                </a:solidFill>
                <a:latin typeface="Consolas" panose="020B0609020204030204" pitchFamily="49" charset="0"/>
              </a:rPr>
              <a:t> =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p>
          <a:p>
            <a:pPr lvl="1"/>
            <a:r>
              <a:rPr lang="en-US" sz="1200" dirty="0">
                <a:solidFill>
                  <a:srgbClr val="C586C0"/>
                </a:solidFill>
                <a:latin typeface="Consolas" panose="020B0609020204030204" pitchFamily="49" charset="0"/>
              </a:rPr>
              <a:t>  return</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 </a:t>
            </a:r>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p>
          <a:p>
            <a:r>
              <a:rPr lang="en-US" sz="1200" dirty="0" err="1">
                <a:solidFill>
                  <a:srgbClr val="DCDCAA"/>
                </a:solidFill>
                <a:latin typeface="Consolas" panose="020B0609020204030204" pitchFamily="49" charset="0"/>
              </a:rPr>
              <a:t>funA</a:t>
            </a:r>
            <a:r>
              <a:rPr lang="en-US" sz="1200" dirty="0">
                <a:solidFill>
                  <a:srgbClr val="D4D4D4"/>
                </a:solidFill>
                <a:latin typeface="Consolas" panose="020B0609020204030204" pitchFamily="49" charset="0"/>
              </a:rPr>
              <a:t>(</a:t>
            </a:r>
            <a:r>
              <a:rPr lang="en-US" sz="1200" dirty="0">
                <a:solidFill>
                  <a:srgbClr val="B5CEA8"/>
                </a:solidFill>
                <a:latin typeface="Consolas" panose="020B0609020204030204" pitchFamily="49" charset="0"/>
              </a:rPr>
              <a:t>3</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2</a:t>
            </a:r>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48" name="Rectangle 47">
            <a:extLst>
              <a:ext uri="{FF2B5EF4-FFF2-40B4-BE49-F238E27FC236}">
                <a16:creationId xmlns:a16="http://schemas.microsoft.com/office/drawing/2014/main" id="{4B004C37-8C44-43F5-ADE3-A3815AF28954}"/>
              </a:ext>
            </a:extLst>
          </p:cNvPr>
          <p:cNvSpPr/>
          <p:nvPr/>
        </p:nvSpPr>
        <p:spPr>
          <a:xfrm>
            <a:off x="3229691" y="5168869"/>
            <a:ext cx="4635115" cy="369332"/>
          </a:xfrm>
          <a:prstGeom prst="rect">
            <a:avLst/>
          </a:prstGeom>
        </p:spPr>
        <p:txBody>
          <a:bodyPr wrap="none">
            <a:spAutoFit/>
          </a:bodyPr>
          <a:lstStyle/>
          <a:p>
            <a:r>
              <a:rPr lang="en-US" dirty="0">
                <a:hlinkClick r:id="rId2"/>
              </a:rPr>
              <a:t>https://tylermcginnis.com/javascript-visualizer/</a:t>
            </a:r>
            <a:endParaRPr lang="en-US" dirty="0"/>
          </a:p>
        </p:txBody>
      </p:sp>
    </p:spTree>
    <p:extLst>
      <p:ext uri="{BB962C8B-B14F-4D97-AF65-F5344CB8AC3E}">
        <p14:creationId xmlns:p14="http://schemas.microsoft.com/office/powerpoint/2010/main" val="2623414617"/>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latin typeface="Tw Cen MT" panose="020B0602020104020603" pitchFamily="34" charset="0"/>
              </a:rPr>
              <a:t>Execution context</a:t>
            </a:r>
          </a:p>
        </p:txBody>
      </p:sp>
      <p:sp>
        <p:nvSpPr>
          <p:cNvPr id="49" name="TextBox 48">
            <a:extLst>
              <a:ext uri="{FF2B5EF4-FFF2-40B4-BE49-F238E27FC236}">
                <a16:creationId xmlns:a16="http://schemas.microsoft.com/office/drawing/2014/main" id="{130FC058-DB72-4291-AA01-8C513A55F084}"/>
              </a:ext>
            </a:extLst>
          </p:cNvPr>
          <p:cNvSpPr txBox="1"/>
          <p:nvPr/>
        </p:nvSpPr>
        <p:spPr>
          <a:xfrm>
            <a:off x="3149350" y="817796"/>
            <a:ext cx="1594988" cy="369332"/>
          </a:xfrm>
          <a:prstGeom prst="rect">
            <a:avLst/>
          </a:prstGeom>
          <a:noFill/>
        </p:spPr>
        <p:txBody>
          <a:bodyPr wrap="none" rtlCol="0">
            <a:spAutoFit/>
          </a:bodyPr>
          <a:lstStyle/>
          <a:p>
            <a:r>
              <a:rPr lang="en-US" dirty="0"/>
              <a:t>Creation phase</a:t>
            </a:r>
          </a:p>
        </p:txBody>
      </p:sp>
      <p:sp>
        <p:nvSpPr>
          <p:cNvPr id="50" name="Rectangle 49">
            <a:extLst>
              <a:ext uri="{FF2B5EF4-FFF2-40B4-BE49-F238E27FC236}">
                <a16:creationId xmlns:a16="http://schemas.microsoft.com/office/drawing/2014/main" id="{84A83CC4-EAF9-4C5D-A5F6-AC40FEF90A5C}"/>
              </a:ext>
            </a:extLst>
          </p:cNvPr>
          <p:cNvSpPr/>
          <p:nvPr/>
        </p:nvSpPr>
        <p:spPr>
          <a:xfrm>
            <a:off x="4346227" y="1284464"/>
            <a:ext cx="2699208" cy="2862322"/>
          </a:xfrm>
          <a:prstGeom prst="rect">
            <a:avLst/>
          </a:prstGeom>
          <a:solidFill>
            <a:schemeClr val="tx1"/>
          </a:solidFill>
        </p:spPr>
        <p:txBody>
          <a:bodyPr wrap="square">
            <a:spAutoFit/>
          </a:bodyPr>
          <a:lstStyle/>
          <a:p>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1</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2</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err="1">
                <a:solidFill>
                  <a:srgbClr val="DCDCAA"/>
                </a:solidFill>
                <a:latin typeface="Consolas" panose="020B0609020204030204" pitchFamily="49" charset="0"/>
              </a:rPr>
              <a:t>cFunc</a:t>
            </a:r>
            <a:r>
              <a:rPr lang="en-US" sz="1200" dirty="0">
                <a:solidFill>
                  <a:srgbClr val="D4D4D4"/>
                </a:solidFill>
                <a:latin typeface="Consolas" panose="020B0609020204030204" pitchFamily="49" charset="0"/>
              </a:rPr>
              <a:t> =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a:t>
            </a:r>
            <a:r>
              <a:rPr lang="en-US" sz="1200" dirty="0">
                <a:solidFill>
                  <a:srgbClr val="9CDCFE"/>
                </a:solidFill>
                <a:latin typeface="Consolas" panose="020B0609020204030204" pitchFamily="49" charset="0"/>
              </a:rPr>
              <a:t>e</a:t>
            </a:r>
            <a:r>
              <a:rPr lang="en-US" sz="1200" dirty="0">
                <a:solidFill>
                  <a:srgbClr val="D4D4D4"/>
                </a:solidFill>
                <a:latin typeface="Consolas" panose="020B0609020204030204" pitchFamily="49" charset="0"/>
              </a:rPr>
              <a:t>) {</a:t>
            </a:r>
          </a:p>
          <a:p>
            <a:pPr lvl="1"/>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c</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10</a:t>
            </a:r>
            <a:r>
              <a:rPr lang="en-US" sz="1200" dirty="0">
                <a:solidFill>
                  <a:srgbClr val="D4D4D4"/>
                </a:solidFill>
                <a:latin typeface="Consolas" panose="020B0609020204030204" pitchFamily="49" charset="0"/>
              </a:rPr>
              <a:t>;</a:t>
            </a:r>
          </a:p>
          <a:p>
            <a:pPr lvl="1"/>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d</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15</a:t>
            </a:r>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3</a:t>
            </a:r>
            <a:endParaRPr lang="en-US" sz="1200" dirty="0">
              <a:solidFill>
                <a:srgbClr val="D4D4D4"/>
              </a:solidFill>
              <a:latin typeface="Consolas" panose="020B0609020204030204" pitchFamily="49" charset="0"/>
            </a:endParaRPr>
          </a:p>
          <a:p>
            <a:pPr lvl="1"/>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dFunc</a:t>
            </a:r>
            <a:r>
              <a:rPr lang="en-US" sz="1200" dirty="0">
                <a:solidFill>
                  <a:srgbClr val="D4D4D4"/>
                </a:solidFill>
                <a:latin typeface="Consolas" panose="020B0609020204030204" pitchFamily="49" charset="0"/>
              </a:rPr>
              <a:t>() {</a:t>
            </a:r>
          </a:p>
          <a:p>
            <a:pPr lvl="1"/>
            <a:r>
              <a:rPr lang="en-US" sz="1200" dirty="0">
                <a:solidFill>
                  <a:srgbClr val="569CD6"/>
                </a:solidFill>
                <a:latin typeface="Consolas" panose="020B0609020204030204" pitchFamily="49" charset="0"/>
              </a:rPr>
              <a:t> 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f</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5</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r>
              <a:rPr lang="en-US" sz="1200" dirty="0">
                <a:solidFill>
                  <a:srgbClr val="DCDCAA"/>
                </a:solidFill>
                <a:latin typeface="Consolas" panose="020B0609020204030204" pitchFamily="49" charset="0"/>
              </a:rPr>
              <a:t>     </a:t>
            </a:r>
            <a:r>
              <a:rPr lang="en-US" sz="1200" dirty="0" err="1">
                <a:solidFill>
                  <a:srgbClr val="DCDCAA"/>
                </a:solidFill>
                <a:latin typeface="Consolas" panose="020B0609020204030204" pitchFamily="49" charset="0"/>
              </a:rPr>
              <a:t>dFunc</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err="1">
                <a:solidFill>
                  <a:srgbClr val="DCDCAA"/>
                </a:solidFill>
                <a:latin typeface="Consolas" panose="020B0609020204030204" pitchFamily="49" charset="0"/>
              </a:rPr>
              <a:t>cFunc</a:t>
            </a:r>
            <a:r>
              <a:rPr lang="en-US" sz="1200" dirty="0">
                <a:solidFill>
                  <a:srgbClr val="D4D4D4"/>
                </a:solidFill>
                <a:latin typeface="Consolas" panose="020B0609020204030204" pitchFamily="49" charset="0"/>
              </a:rPr>
              <a:t>(</a:t>
            </a:r>
            <a:r>
              <a:rPr lang="en-US" sz="1200" dirty="0">
                <a:solidFill>
                  <a:srgbClr val="B5CEA8"/>
                </a:solidFill>
                <a:latin typeface="Consolas" panose="020B0609020204030204" pitchFamily="49" charset="0"/>
              </a:rPr>
              <a:t>10</a:t>
            </a:r>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51" name="Arrow: Right 50">
            <a:extLst>
              <a:ext uri="{FF2B5EF4-FFF2-40B4-BE49-F238E27FC236}">
                <a16:creationId xmlns:a16="http://schemas.microsoft.com/office/drawing/2014/main" id="{3D0A287A-31DD-43E7-A9E7-689FDF796B60}"/>
              </a:ext>
            </a:extLst>
          </p:cNvPr>
          <p:cNvSpPr/>
          <p:nvPr/>
        </p:nvSpPr>
        <p:spPr>
          <a:xfrm>
            <a:off x="3237004" y="1288905"/>
            <a:ext cx="923827" cy="207389"/>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DAD2A654-CC77-4F42-86E7-EC0BACEF4CC5}"/>
              </a:ext>
            </a:extLst>
          </p:cNvPr>
          <p:cNvSpPr/>
          <p:nvPr/>
        </p:nvSpPr>
        <p:spPr>
          <a:xfrm>
            <a:off x="3237004" y="4355245"/>
            <a:ext cx="5310529" cy="2123658"/>
          </a:xfrm>
          <a:prstGeom prst="rect">
            <a:avLst/>
          </a:prstGeom>
          <a:solidFill>
            <a:schemeClr val="tx1"/>
          </a:solidFill>
        </p:spPr>
        <p:txBody>
          <a:bodyPr wrap="square">
            <a:spAutoFit/>
          </a:bodyPr>
          <a:lstStyle/>
          <a:p>
            <a:r>
              <a:rPr lang="en-US" sz="1200" dirty="0" err="1">
                <a:solidFill>
                  <a:srgbClr val="9CDCFE"/>
                </a:solidFill>
                <a:latin typeface="Consolas" panose="020B0609020204030204" pitchFamily="49" charset="0"/>
              </a:rPr>
              <a:t>globalExecutionContextObj</a:t>
            </a:r>
            <a:r>
              <a:rPr lang="en-US" sz="1200" dirty="0">
                <a:solidFill>
                  <a:srgbClr val="D4D4D4"/>
                </a:solidFill>
                <a:latin typeface="Consolas" panose="020B0609020204030204" pitchFamily="49" charset="0"/>
              </a:rPr>
              <a:t> = {</a:t>
            </a:r>
          </a:p>
          <a:p>
            <a:pPr lvl="1"/>
            <a:r>
              <a:rPr lang="en-US" sz="1200" dirty="0" err="1">
                <a:solidFill>
                  <a:srgbClr val="9CDCFE"/>
                </a:solidFill>
                <a:latin typeface="Consolas" panose="020B0609020204030204" pitchFamily="49" charset="0"/>
              </a:rPr>
              <a:t>activationbj</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p>
          <a:p>
            <a:pPr lvl="2"/>
            <a:r>
              <a:rPr lang="en-US" sz="1200" dirty="0" err="1">
                <a:solidFill>
                  <a:srgbClr val="9CDCFE"/>
                </a:solidFill>
                <a:latin typeface="Consolas" panose="020B0609020204030204" pitchFamily="49" charset="0"/>
              </a:rPr>
              <a:t>argumentObj</a:t>
            </a:r>
            <a:r>
              <a:rPr lang="en-US" sz="1200" dirty="0">
                <a:solidFill>
                  <a:srgbClr val="9CDCFE"/>
                </a:solidFill>
                <a:latin typeface="Consolas" panose="020B0609020204030204" pitchFamily="49" charset="0"/>
              </a:rPr>
              <a:t> :</a:t>
            </a:r>
            <a:r>
              <a:rPr lang="en-US" sz="1200" dirty="0">
                <a:solidFill>
                  <a:srgbClr val="D4D4D4"/>
                </a:solidFill>
                <a:latin typeface="Consolas" panose="020B0609020204030204" pitchFamily="49" charset="0"/>
              </a:rPr>
              <a:t> {</a:t>
            </a:r>
          </a:p>
          <a:p>
            <a:pPr lvl="2"/>
            <a:r>
              <a:rPr lang="en-US" sz="1200" dirty="0">
                <a:solidFill>
                  <a:srgbClr val="9CDCFE"/>
                </a:solidFill>
                <a:latin typeface="Consolas" panose="020B0609020204030204" pitchFamily="49" charset="0"/>
              </a:rPr>
              <a:t> length:</a:t>
            </a:r>
            <a:r>
              <a:rPr lang="en-US" sz="1200" dirty="0">
                <a:solidFill>
                  <a:srgbClr val="B5CEA8"/>
                </a:solidFill>
                <a:latin typeface="Consolas" panose="020B0609020204030204" pitchFamily="49" charset="0"/>
              </a:rPr>
              <a:t>0</a:t>
            </a:r>
            <a:endParaRPr lang="en-US" sz="1200" dirty="0">
              <a:solidFill>
                <a:srgbClr val="D4D4D4"/>
              </a:solidFill>
              <a:latin typeface="Consolas" panose="020B0609020204030204" pitchFamily="49" charset="0"/>
            </a:endParaRPr>
          </a:p>
          <a:p>
            <a:pPr lvl="2"/>
            <a:r>
              <a:rPr lang="en-US" sz="1200" dirty="0">
                <a:solidFill>
                  <a:srgbClr val="D4D4D4"/>
                </a:solidFill>
                <a:latin typeface="Consolas" panose="020B0609020204030204" pitchFamily="49" charset="0"/>
              </a:rPr>
              <a:t>},</a:t>
            </a:r>
          </a:p>
          <a:p>
            <a:pPr lvl="2"/>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undefined</a:t>
            </a:r>
            <a:r>
              <a:rPr lang="en-US" sz="1200" dirty="0">
                <a:solidFill>
                  <a:srgbClr val="D4D4D4"/>
                </a:solidFill>
                <a:latin typeface="Consolas" panose="020B0609020204030204" pitchFamily="49" charset="0"/>
              </a:rPr>
              <a:t>,</a:t>
            </a:r>
          </a:p>
          <a:p>
            <a:pPr lvl="2"/>
            <a:r>
              <a:rPr lang="en-US" sz="1200" dirty="0" err="1">
                <a:solidFill>
                  <a:srgbClr val="9CDCFE"/>
                </a:solidFill>
                <a:latin typeface="Consolas" panose="020B0609020204030204" pitchFamily="49" charset="0"/>
              </a:rPr>
              <a:t>cFunc</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Pointer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to</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the</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definition</a:t>
            </a:r>
            <a:endParaRPr lang="en-US" sz="1200" dirty="0">
              <a:solidFill>
                <a:srgbClr val="D4D4D4"/>
              </a:solidFill>
              <a:latin typeface="Consolas" panose="020B0609020204030204" pitchFamily="49" charset="0"/>
            </a:endParaRPr>
          </a:p>
          <a:p>
            <a:pPr lvl="1"/>
            <a:r>
              <a:rPr lang="en-US" sz="1200" dirty="0">
                <a:solidFill>
                  <a:srgbClr val="D4D4D4"/>
                </a:solidFill>
                <a:latin typeface="Consolas" panose="020B0609020204030204" pitchFamily="49" charset="0"/>
              </a:rPr>
              <a:t>},</a:t>
            </a:r>
          </a:p>
          <a:p>
            <a:pPr lvl="1"/>
            <a:r>
              <a:rPr lang="en-US" sz="1200" dirty="0" err="1">
                <a:solidFill>
                  <a:srgbClr val="9CDCFE"/>
                </a:solidFill>
                <a:latin typeface="Consolas" panose="020B0609020204030204" pitchFamily="49" charset="0"/>
              </a:rPr>
              <a:t>scopeChain</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r>
              <a:rPr lang="en-US" sz="1200" dirty="0" err="1">
                <a:solidFill>
                  <a:srgbClr val="9CDCFE"/>
                </a:solidFill>
                <a:latin typeface="Consolas" panose="020B0609020204030204" pitchFamily="49" charset="0"/>
              </a:rPr>
              <a:t>GLobal</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execution</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context</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variable</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object</a:t>
            </a:r>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this:</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value</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of</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this</a:t>
            </a:r>
            <a:endParaRPr lang="en-US" sz="1200" dirty="0">
              <a:solidFill>
                <a:srgbClr val="D4D4D4"/>
              </a:solidFill>
              <a:latin typeface="Consolas" panose="020B0609020204030204" pitchFamily="49" charset="0"/>
            </a:endParaRPr>
          </a:p>
          <a:p>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40788030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latin typeface="Tw Cen MT" panose="020B0602020104020603" pitchFamily="34" charset="0"/>
              </a:rPr>
              <a:t>Execution context</a:t>
            </a:r>
          </a:p>
        </p:txBody>
      </p:sp>
      <p:sp>
        <p:nvSpPr>
          <p:cNvPr id="49" name="TextBox 48">
            <a:extLst>
              <a:ext uri="{FF2B5EF4-FFF2-40B4-BE49-F238E27FC236}">
                <a16:creationId xmlns:a16="http://schemas.microsoft.com/office/drawing/2014/main" id="{1DCC6637-28A8-4358-92E0-89927C56682E}"/>
              </a:ext>
            </a:extLst>
          </p:cNvPr>
          <p:cNvSpPr txBox="1"/>
          <p:nvPr/>
        </p:nvSpPr>
        <p:spPr>
          <a:xfrm>
            <a:off x="3122347" y="719019"/>
            <a:ext cx="1711046" cy="369332"/>
          </a:xfrm>
          <a:prstGeom prst="rect">
            <a:avLst/>
          </a:prstGeom>
          <a:noFill/>
        </p:spPr>
        <p:txBody>
          <a:bodyPr wrap="none" rtlCol="0">
            <a:spAutoFit/>
          </a:bodyPr>
          <a:lstStyle/>
          <a:p>
            <a:r>
              <a:rPr lang="en-US" dirty="0"/>
              <a:t>Execution phase</a:t>
            </a:r>
          </a:p>
        </p:txBody>
      </p:sp>
      <p:sp>
        <p:nvSpPr>
          <p:cNvPr id="50" name="Rectangle 49">
            <a:extLst>
              <a:ext uri="{FF2B5EF4-FFF2-40B4-BE49-F238E27FC236}">
                <a16:creationId xmlns:a16="http://schemas.microsoft.com/office/drawing/2014/main" id="{38FBEA67-5461-4B6C-9C14-AD02DA1B6D2C}"/>
              </a:ext>
            </a:extLst>
          </p:cNvPr>
          <p:cNvSpPr/>
          <p:nvPr/>
        </p:nvSpPr>
        <p:spPr>
          <a:xfrm>
            <a:off x="4324775" y="1127511"/>
            <a:ext cx="2699208" cy="2862322"/>
          </a:xfrm>
          <a:prstGeom prst="rect">
            <a:avLst/>
          </a:prstGeom>
          <a:solidFill>
            <a:schemeClr val="tx1"/>
          </a:solidFill>
        </p:spPr>
        <p:txBody>
          <a:bodyPr wrap="square">
            <a:spAutoFit/>
          </a:bodyPr>
          <a:lstStyle/>
          <a:p>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1</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2</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err="1">
                <a:solidFill>
                  <a:srgbClr val="DCDCAA"/>
                </a:solidFill>
                <a:latin typeface="Consolas" panose="020B0609020204030204" pitchFamily="49" charset="0"/>
              </a:rPr>
              <a:t>cFunc</a:t>
            </a:r>
            <a:r>
              <a:rPr lang="en-US" sz="1200" dirty="0">
                <a:solidFill>
                  <a:srgbClr val="D4D4D4"/>
                </a:solidFill>
                <a:latin typeface="Consolas" panose="020B0609020204030204" pitchFamily="49" charset="0"/>
              </a:rPr>
              <a:t> =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a:t>
            </a:r>
            <a:r>
              <a:rPr lang="en-US" sz="1200" dirty="0">
                <a:solidFill>
                  <a:srgbClr val="9CDCFE"/>
                </a:solidFill>
                <a:latin typeface="Consolas" panose="020B0609020204030204" pitchFamily="49" charset="0"/>
              </a:rPr>
              <a:t>e</a:t>
            </a:r>
            <a:r>
              <a:rPr lang="en-US" sz="1200" dirty="0">
                <a:solidFill>
                  <a:srgbClr val="D4D4D4"/>
                </a:solidFill>
                <a:latin typeface="Consolas" panose="020B0609020204030204" pitchFamily="49" charset="0"/>
              </a:rPr>
              <a:t>) {</a:t>
            </a:r>
          </a:p>
          <a:p>
            <a:pPr lvl="1"/>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c</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10</a:t>
            </a:r>
            <a:r>
              <a:rPr lang="en-US" sz="1200" dirty="0">
                <a:solidFill>
                  <a:srgbClr val="D4D4D4"/>
                </a:solidFill>
                <a:latin typeface="Consolas" panose="020B0609020204030204" pitchFamily="49" charset="0"/>
              </a:rPr>
              <a:t>;</a:t>
            </a:r>
          </a:p>
          <a:p>
            <a:pPr lvl="1"/>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d</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15</a:t>
            </a:r>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3</a:t>
            </a:r>
            <a:endParaRPr lang="en-US" sz="1200" dirty="0">
              <a:solidFill>
                <a:srgbClr val="D4D4D4"/>
              </a:solidFill>
              <a:latin typeface="Consolas" panose="020B0609020204030204" pitchFamily="49" charset="0"/>
            </a:endParaRPr>
          </a:p>
          <a:p>
            <a:pPr lvl="1"/>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err="1">
                <a:solidFill>
                  <a:srgbClr val="DCDCAA"/>
                </a:solidFill>
                <a:latin typeface="Consolas" panose="020B0609020204030204" pitchFamily="49" charset="0"/>
              </a:rPr>
              <a:t>dFunc</a:t>
            </a:r>
            <a:r>
              <a:rPr lang="en-US" sz="1200" dirty="0">
                <a:solidFill>
                  <a:srgbClr val="D4D4D4"/>
                </a:solidFill>
                <a:latin typeface="Consolas" panose="020B0609020204030204" pitchFamily="49" charset="0"/>
              </a:rPr>
              <a:t>() {</a:t>
            </a:r>
          </a:p>
          <a:p>
            <a:pPr lvl="1"/>
            <a:r>
              <a:rPr lang="en-US" sz="1200" dirty="0">
                <a:solidFill>
                  <a:srgbClr val="569CD6"/>
                </a:solidFill>
                <a:latin typeface="Consolas" panose="020B0609020204030204" pitchFamily="49" charset="0"/>
              </a:rPr>
              <a:t> 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f</a:t>
            </a:r>
            <a:r>
              <a:rPr lang="en-US" sz="1200" dirty="0">
                <a:solidFill>
                  <a:srgbClr val="D4D4D4"/>
                </a:solidFill>
                <a:latin typeface="Consolas" panose="020B0609020204030204" pitchFamily="49" charset="0"/>
              </a:rPr>
              <a:t> = </a:t>
            </a:r>
            <a:r>
              <a:rPr lang="en-US" sz="1200" dirty="0">
                <a:solidFill>
                  <a:srgbClr val="B5CEA8"/>
                </a:solidFill>
                <a:latin typeface="Consolas" panose="020B0609020204030204" pitchFamily="49" charset="0"/>
              </a:rPr>
              <a:t>5</a:t>
            </a:r>
            <a:r>
              <a:rPr lang="en-US" sz="1200" dirty="0">
                <a:solidFill>
                  <a:srgbClr val="D4D4D4"/>
                </a:solidFill>
                <a:latin typeface="Consolas" panose="020B0609020204030204" pitchFamily="49" charset="0"/>
              </a:rPr>
              <a:t>;</a:t>
            </a:r>
          </a:p>
          <a:p>
            <a:pPr lvl="1"/>
            <a:r>
              <a:rPr lang="en-US" sz="1200" dirty="0">
                <a:solidFill>
                  <a:srgbClr val="D4D4D4"/>
                </a:solidFill>
                <a:latin typeface="Consolas" panose="020B0609020204030204" pitchFamily="49" charset="0"/>
              </a:rPr>
              <a:t>}</a:t>
            </a:r>
          </a:p>
          <a:p>
            <a:r>
              <a:rPr lang="en-US" sz="1200" dirty="0">
                <a:solidFill>
                  <a:srgbClr val="DCDCAA"/>
                </a:solidFill>
                <a:latin typeface="Consolas" panose="020B0609020204030204" pitchFamily="49" charset="0"/>
              </a:rPr>
              <a:t>     </a:t>
            </a:r>
            <a:r>
              <a:rPr lang="en-US" sz="1200" dirty="0" err="1">
                <a:solidFill>
                  <a:srgbClr val="DCDCAA"/>
                </a:solidFill>
                <a:latin typeface="Consolas" panose="020B0609020204030204" pitchFamily="49" charset="0"/>
              </a:rPr>
              <a:t>dFunc</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err="1">
                <a:solidFill>
                  <a:srgbClr val="DCDCAA"/>
                </a:solidFill>
                <a:latin typeface="Consolas" panose="020B0609020204030204" pitchFamily="49" charset="0"/>
              </a:rPr>
              <a:t>cFunc</a:t>
            </a:r>
            <a:r>
              <a:rPr lang="en-US" sz="1200" dirty="0">
                <a:solidFill>
                  <a:srgbClr val="D4D4D4"/>
                </a:solidFill>
                <a:latin typeface="Consolas" panose="020B0609020204030204" pitchFamily="49" charset="0"/>
              </a:rPr>
              <a:t>(</a:t>
            </a:r>
            <a:r>
              <a:rPr lang="en-US" sz="1200" dirty="0">
                <a:solidFill>
                  <a:srgbClr val="B5CEA8"/>
                </a:solidFill>
                <a:latin typeface="Consolas" panose="020B0609020204030204" pitchFamily="49" charset="0"/>
              </a:rPr>
              <a:t>10</a:t>
            </a:r>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
        <p:nvSpPr>
          <p:cNvPr id="51" name="Arrow: Right 50">
            <a:extLst>
              <a:ext uri="{FF2B5EF4-FFF2-40B4-BE49-F238E27FC236}">
                <a16:creationId xmlns:a16="http://schemas.microsoft.com/office/drawing/2014/main" id="{3ED202A0-F99B-47D0-BABF-A695056EF9A1}"/>
              </a:ext>
            </a:extLst>
          </p:cNvPr>
          <p:cNvSpPr/>
          <p:nvPr/>
        </p:nvSpPr>
        <p:spPr>
          <a:xfrm>
            <a:off x="3215552" y="1131952"/>
            <a:ext cx="923827" cy="207389"/>
          </a:xfrm>
          <a:prstGeom prst="right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a:extLst>
              <a:ext uri="{FF2B5EF4-FFF2-40B4-BE49-F238E27FC236}">
                <a16:creationId xmlns:a16="http://schemas.microsoft.com/office/drawing/2014/main" id="{DAD02AB5-F40B-438C-96CD-AF1652B8EFCC}"/>
              </a:ext>
            </a:extLst>
          </p:cNvPr>
          <p:cNvSpPr/>
          <p:nvPr/>
        </p:nvSpPr>
        <p:spPr>
          <a:xfrm>
            <a:off x="3677465" y="4257210"/>
            <a:ext cx="5294719" cy="2308324"/>
          </a:xfrm>
          <a:prstGeom prst="rect">
            <a:avLst/>
          </a:prstGeom>
          <a:solidFill>
            <a:schemeClr val="tx1"/>
          </a:solidFill>
        </p:spPr>
        <p:txBody>
          <a:bodyPr wrap="square">
            <a:spAutoFit/>
          </a:bodyPr>
          <a:lstStyle/>
          <a:p>
            <a:r>
              <a:rPr lang="en-US" sz="1200" dirty="0" err="1">
                <a:solidFill>
                  <a:srgbClr val="9CDCFE"/>
                </a:solidFill>
                <a:latin typeface="Consolas" panose="020B0609020204030204" pitchFamily="49" charset="0"/>
              </a:rPr>
              <a:t>globalExecutionContextObj</a:t>
            </a:r>
            <a:r>
              <a:rPr lang="en-US" sz="1200" dirty="0">
                <a:solidFill>
                  <a:srgbClr val="D4D4D4"/>
                </a:solidFill>
                <a:latin typeface="Consolas" panose="020B0609020204030204" pitchFamily="49" charset="0"/>
              </a:rPr>
              <a:t> = {</a:t>
            </a:r>
          </a:p>
          <a:p>
            <a:pPr lvl="1"/>
            <a:r>
              <a:rPr lang="en-US" sz="1200" dirty="0" err="1">
                <a:solidFill>
                  <a:srgbClr val="9CDCFE"/>
                </a:solidFill>
                <a:latin typeface="Consolas" panose="020B0609020204030204" pitchFamily="49" charset="0"/>
              </a:rPr>
              <a:t>activationbj</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p>
          <a:p>
            <a:pPr lvl="2"/>
            <a:r>
              <a:rPr lang="en-US" sz="1200" dirty="0" err="1">
                <a:solidFill>
                  <a:srgbClr val="9CDCFE"/>
                </a:solidFill>
                <a:latin typeface="Consolas" panose="020B0609020204030204" pitchFamily="49" charset="0"/>
              </a:rPr>
              <a:t>argumentObj</a:t>
            </a:r>
            <a:r>
              <a:rPr lang="en-US" sz="1200" dirty="0">
                <a:solidFill>
                  <a:srgbClr val="9CDCFE"/>
                </a:solidFill>
                <a:latin typeface="Consolas" panose="020B0609020204030204" pitchFamily="49" charset="0"/>
              </a:rPr>
              <a:t> :</a:t>
            </a:r>
            <a:r>
              <a:rPr lang="en-US" sz="1200" dirty="0">
                <a:solidFill>
                  <a:srgbClr val="D4D4D4"/>
                </a:solidFill>
                <a:latin typeface="Consolas" panose="020B0609020204030204" pitchFamily="49" charset="0"/>
              </a:rPr>
              <a:t> {</a:t>
            </a:r>
          </a:p>
          <a:p>
            <a:pPr lvl="2"/>
            <a:r>
              <a:rPr lang="en-US" sz="1200" dirty="0">
                <a:solidFill>
                  <a:srgbClr val="9CDCFE"/>
                </a:solidFill>
                <a:latin typeface="Consolas" panose="020B0609020204030204" pitchFamily="49" charset="0"/>
              </a:rPr>
              <a:t> length:</a:t>
            </a:r>
            <a:r>
              <a:rPr lang="en-US" sz="1200" dirty="0">
                <a:solidFill>
                  <a:srgbClr val="B5CEA8"/>
                </a:solidFill>
                <a:latin typeface="Consolas" panose="020B0609020204030204" pitchFamily="49" charset="0"/>
              </a:rPr>
              <a:t>0</a:t>
            </a:r>
            <a:endParaRPr lang="en-US" sz="1200" dirty="0">
              <a:solidFill>
                <a:srgbClr val="D4D4D4"/>
              </a:solidFill>
              <a:latin typeface="Consolas" panose="020B0609020204030204" pitchFamily="49" charset="0"/>
            </a:endParaRPr>
          </a:p>
          <a:p>
            <a:pPr lvl="2"/>
            <a:r>
              <a:rPr lang="en-US" sz="1200" dirty="0">
                <a:solidFill>
                  <a:srgbClr val="D4D4D4"/>
                </a:solidFill>
                <a:latin typeface="Consolas" panose="020B0609020204030204" pitchFamily="49" charset="0"/>
              </a:rPr>
              <a:t>},</a:t>
            </a:r>
          </a:p>
          <a:p>
            <a:pPr lvl="2"/>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 </a:t>
            </a:r>
            <a:r>
              <a:rPr lang="en-US" sz="1200" dirty="0">
                <a:solidFill>
                  <a:srgbClr val="B5CEA8"/>
                </a:solidFill>
                <a:latin typeface="Consolas" panose="020B0609020204030204" pitchFamily="49" charset="0"/>
              </a:rPr>
              <a:t>2</a:t>
            </a:r>
            <a:r>
              <a:rPr lang="en-US" sz="1200" dirty="0">
                <a:solidFill>
                  <a:srgbClr val="D4D4D4"/>
                </a:solidFill>
                <a:latin typeface="Consolas" panose="020B0609020204030204" pitchFamily="49" charset="0"/>
              </a:rPr>
              <a:t>,</a:t>
            </a:r>
          </a:p>
          <a:p>
            <a:pPr lvl="2"/>
            <a:r>
              <a:rPr lang="en-US" sz="1200" dirty="0" err="1">
                <a:solidFill>
                  <a:srgbClr val="9CDCFE"/>
                </a:solidFill>
                <a:latin typeface="Consolas" panose="020B0609020204030204" pitchFamily="49" charset="0"/>
              </a:rPr>
              <a:t>cFunc</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Pointer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to</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the</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definition</a:t>
            </a:r>
            <a:r>
              <a:rPr lang="en-US" sz="1200" dirty="0">
                <a:solidFill>
                  <a:srgbClr val="D4D4D4"/>
                </a:solidFill>
                <a:latin typeface="Consolas" panose="020B0609020204030204" pitchFamily="49" charset="0"/>
              </a:rPr>
              <a:t>,</a:t>
            </a:r>
          </a:p>
          <a:p>
            <a:pPr lvl="2"/>
            <a:r>
              <a:rPr lang="en-US" sz="1200" dirty="0">
                <a:solidFill>
                  <a:srgbClr val="DCDCAA"/>
                </a:solidFill>
                <a:latin typeface="Consolas" panose="020B0609020204030204" pitchFamily="49" charset="0"/>
              </a:rPr>
              <a:t>a</a:t>
            </a:r>
            <a:r>
              <a:rPr lang="en-US" sz="1200" dirty="0">
                <a:solidFill>
                  <a:srgbClr val="D4D4D4"/>
                </a:solidFill>
                <a:latin typeface="Consolas" panose="020B0609020204030204" pitchFamily="49" charset="0"/>
              </a:rPr>
              <a:t>: 1</a:t>
            </a:r>
          </a:p>
          <a:p>
            <a:pPr lvl="1"/>
            <a:r>
              <a:rPr lang="en-US" sz="1200" dirty="0">
                <a:solidFill>
                  <a:srgbClr val="D4D4D4"/>
                </a:solidFill>
                <a:latin typeface="Consolas" panose="020B0609020204030204" pitchFamily="49" charset="0"/>
              </a:rPr>
              <a:t>},</a:t>
            </a:r>
          </a:p>
          <a:p>
            <a:pPr lvl="1"/>
            <a:r>
              <a:rPr lang="en-US" sz="1200" dirty="0" err="1">
                <a:solidFill>
                  <a:srgbClr val="9CDCFE"/>
                </a:solidFill>
                <a:latin typeface="Consolas" panose="020B0609020204030204" pitchFamily="49" charset="0"/>
              </a:rPr>
              <a:t>scopeChain</a:t>
            </a:r>
            <a:r>
              <a:rPr lang="en-US" sz="1200" dirty="0">
                <a:solidFill>
                  <a:srgbClr val="9CDCFE"/>
                </a:solidFill>
                <a:latin typeface="Consolas" panose="020B0609020204030204" pitchFamily="49" charset="0"/>
              </a:rPr>
              <a:t>:</a:t>
            </a:r>
            <a:r>
              <a:rPr lang="en-US" sz="1200" dirty="0">
                <a:solidFill>
                  <a:srgbClr val="D4D4D4"/>
                </a:solidFill>
                <a:latin typeface="Consolas" panose="020B0609020204030204" pitchFamily="49" charset="0"/>
              </a:rPr>
              <a:t> [</a:t>
            </a:r>
            <a:r>
              <a:rPr lang="en-US" sz="1200" dirty="0" err="1">
                <a:solidFill>
                  <a:srgbClr val="9CDCFE"/>
                </a:solidFill>
                <a:latin typeface="Consolas" panose="020B0609020204030204" pitchFamily="49" charset="0"/>
              </a:rPr>
              <a:t>GLobal</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execution</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context</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variable</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object</a:t>
            </a:r>
            <a:r>
              <a:rPr lang="en-US" sz="1200" dirty="0">
                <a:solidFill>
                  <a:srgbClr val="D4D4D4"/>
                </a:solidFill>
                <a:latin typeface="Consolas" panose="020B0609020204030204" pitchFamily="49" charset="0"/>
              </a:rPr>
              <a:t>],</a:t>
            </a:r>
          </a:p>
          <a:p>
            <a:pPr lvl="1"/>
            <a:r>
              <a:rPr lang="en-US" sz="1200" dirty="0">
                <a:solidFill>
                  <a:srgbClr val="9CDCFE"/>
                </a:solidFill>
                <a:latin typeface="Consolas" panose="020B0609020204030204" pitchFamily="49" charset="0"/>
              </a:rPr>
              <a:t>this:</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value</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of</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this</a:t>
            </a:r>
            <a:endParaRPr lang="en-US" sz="1200" dirty="0">
              <a:solidFill>
                <a:srgbClr val="D4D4D4"/>
              </a:solidFill>
              <a:latin typeface="Consolas" panose="020B0609020204030204" pitchFamily="49" charset="0"/>
            </a:endParaRPr>
          </a:p>
          <a:p>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82349338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latin typeface="Tw Cen MT" panose="020B0602020104020603" pitchFamily="34" charset="0"/>
              </a:rPr>
              <a:t>Execution context</a:t>
            </a:r>
          </a:p>
        </p:txBody>
      </p:sp>
      <p:sp>
        <p:nvSpPr>
          <p:cNvPr id="46" name="TextBox 45">
            <a:extLst>
              <a:ext uri="{FF2B5EF4-FFF2-40B4-BE49-F238E27FC236}">
                <a16:creationId xmlns:a16="http://schemas.microsoft.com/office/drawing/2014/main" id="{005928EA-5C53-4616-8DEB-A5D70BB4BC3E}"/>
              </a:ext>
            </a:extLst>
          </p:cNvPr>
          <p:cNvSpPr txBox="1"/>
          <p:nvPr/>
        </p:nvSpPr>
        <p:spPr>
          <a:xfrm>
            <a:off x="3127368" y="820930"/>
            <a:ext cx="1728165" cy="369332"/>
          </a:xfrm>
          <a:prstGeom prst="rect">
            <a:avLst/>
          </a:prstGeom>
          <a:noFill/>
        </p:spPr>
        <p:txBody>
          <a:bodyPr wrap="none" rtlCol="0">
            <a:spAutoFit/>
          </a:bodyPr>
          <a:lstStyle/>
          <a:p>
            <a:r>
              <a:rPr lang="en-US" dirty="0"/>
              <a:t>The value of this</a:t>
            </a:r>
          </a:p>
        </p:txBody>
      </p:sp>
      <p:sp>
        <p:nvSpPr>
          <p:cNvPr id="47" name="Rectangle 46">
            <a:extLst>
              <a:ext uri="{FF2B5EF4-FFF2-40B4-BE49-F238E27FC236}">
                <a16:creationId xmlns:a16="http://schemas.microsoft.com/office/drawing/2014/main" id="{8FD9B2DC-CEB5-40EF-8CDE-3FC5787C6DFB}"/>
              </a:ext>
            </a:extLst>
          </p:cNvPr>
          <p:cNvSpPr/>
          <p:nvPr/>
        </p:nvSpPr>
        <p:spPr>
          <a:xfrm>
            <a:off x="3134629" y="1200837"/>
            <a:ext cx="5973452" cy="671915"/>
          </a:xfrm>
          <a:prstGeom prst="rect">
            <a:avLst/>
          </a:prstGeom>
        </p:spPr>
        <p:txBody>
          <a:bodyPr wrap="square">
            <a:spAutoFit/>
          </a:bodyPr>
          <a:lstStyle/>
          <a:p>
            <a:pPr marR="0" lvl="0">
              <a:lnSpc>
                <a:spcPct val="107000"/>
              </a:lnSpc>
              <a:spcBef>
                <a:spcPts val="0"/>
              </a:spcBef>
              <a:spcAft>
                <a:spcPts val="800"/>
              </a:spcAft>
            </a:pPr>
            <a:r>
              <a:rPr lang="en-US" b="1" dirty="0">
                <a:latin typeface="Calibri" panose="020F0502020204030204" pitchFamily="34" charset="0"/>
                <a:ea typeface="Calibri" panose="020F0502020204030204" pitchFamily="34" charset="0"/>
                <a:cs typeface="Times New Roman" panose="02020603050405020304" pitchFamily="18" charset="0"/>
              </a:rPr>
              <a:t>Regular function call: </a:t>
            </a:r>
            <a:r>
              <a:rPr lang="en-US" dirty="0">
                <a:latin typeface="Calibri" panose="020F0502020204030204" pitchFamily="34" charset="0"/>
                <a:ea typeface="Calibri" panose="020F0502020204030204" pitchFamily="34" charset="0"/>
                <a:cs typeface="Times New Roman" panose="02020603050405020304" pitchFamily="18" charset="0"/>
              </a:rPr>
              <a:t>the this keyword points at the global object, (the window object, in the browser).</a:t>
            </a:r>
          </a:p>
        </p:txBody>
      </p:sp>
      <p:sp>
        <p:nvSpPr>
          <p:cNvPr id="48" name="Rectangle 47">
            <a:extLst>
              <a:ext uri="{FF2B5EF4-FFF2-40B4-BE49-F238E27FC236}">
                <a16:creationId xmlns:a16="http://schemas.microsoft.com/office/drawing/2014/main" id="{FBB707F3-7C3D-4548-9728-4A1876AE6E5B}"/>
              </a:ext>
            </a:extLst>
          </p:cNvPr>
          <p:cNvSpPr/>
          <p:nvPr/>
        </p:nvSpPr>
        <p:spPr>
          <a:xfrm>
            <a:off x="3134629" y="1872752"/>
            <a:ext cx="6096000" cy="671915"/>
          </a:xfrm>
          <a:prstGeom prst="rect">
            <a:avLst/>
          </a:prstGeom>
        </p:spPr>
        <p:txBody>
          <a:bodyPr>
            <a:spAutoFit/>
          </a:bodyPr>
          <a:lstStyle/>
          <a:p>
            <a:pPr marR="0" lvl="0">
              <a:lnSpc>
                <a:spcPct val="107000"/>
              </a:lnSpc>
              <a:spcBef>
                <a:spcPts val="0"/>
              </a:spcBef>
              <a:spcAft>
                <a:spcPts val="800"/>
              </a:spcAft>
            </a:pPr>
            <a:r>
              <a:rPr lang="en-US" b="1" dirty="0">
                <a:latin typeface="Calibri" panose="020F0502020204030204" pitchFamily="34" charset="0"/>
                <a:ea typeface="Calibri" panose="020F0502020204030204" pitchFamily="34" charset="0"/>
                <a:cs typeface="Times New Roman" panose="02020603050405020304" pitchFamily="18" charset="0"/>
              </a:rPr>
              <a:t>Method call: </a:t>
            </a:r>
            <a:r>
              <a:rPr lang="en-US" dirty="0">
                <a:latin typeface="Calibri" panose="020F0502020204030204" pitchFamily="34" charset="0"/>
                <a:ea typeface="Calibri" panose="020F0502020204030204" pitchFamily="34" charset="0"/>
                <a:cs typeface="Times New Roman" panose="02020603050405020304" pitchFamily="18" charset="0"/>
              </a:rPr>
              <a:t>the this variable points to the object that is calling the method. </a:t>
            </a:r>
          </a:p>
        </p:txBody>
      </p:sp>
      <p:sp>
        <p:nvSpPr>
          <p:cNvPr id="49" name="Rectangle 48">
            <a:extLst>
              <a:ext uri="{FF2B5EF4-FFF2-40B4-BE49-F238E27FC236}">
                <a16:creationId xmlns:a16="http://schemas.microsoft.com/office/drawing/2014/main" id="{63FFFC3C-E993-4835-9F22-AD72F926A075}"/>
              </a:ext>
            </a:extLst>
          </p:cNvPr>
          <p:cNvSpPr/>
          <p:nvPr/>
        </p:nvSpPr>
        <p:spPr>
          <a:xfrm>
            <a:off x="3134629" y="5862860"/>
            <a:ext cx="8851769" cy="312650"/>
          </a:xfrm>
          <a:prstGeom prst="rect">
            <a:avLst/>
          </a:prstGeom>
        </p:spPr>
        <p:txBody>
          <a:bodyPr wrap="square">
            <a:spAutoFit/>
          </a:bodyPr>
          <a:lstStyle/>
          <a:p>
            <a:pPr marR="0" lvl="0">
              <a:lnSpc>
                <a:spcPct val="107000"/>
              </a:lnSpc>
              <a:spcBef>
                <a:spcPts val="0"/>
              </a:spcBef>
              <a:spcAft>
                <a:spcPts val="800"/>
              </a:spcAft>
            </a:pPr>
            <a:r>
              <a:rPr lang="en-US" sz="1400" dirty="0">
                <a:latin typeface="Calibri" panose="020F0502020204030204" pitchFamily="34" charset="0"/>
                <a:ea typeface="Calibri" panose="020F0502020204030204" pitchFamily="34" charset="0"/>
                <a:cs typeface="Times New Roman" panose="02020603050405020304" pitchFamily="18" charset="0"/>
              </a:rPr>
              <a:t>The this keyword is not assigned a value until a function where it is defined is actually called.</a:t>
            </a:r>
          </a:p>
        </p:txBody>
      </p:sp>
      <p:grpSp>
        <p:nvGrpSpPr>
          <p:cNvPr id="50" name="Group 49">
            <a:extLst>
              <a:ext uri="{FF2B5EF4-FFF2-40B4-BE49-F238E27FC236}">
                <a16:creationId xmlns:a16="http://schemas.microsoft.com/office/drawing/2014/main" id="{7664843E-E3F8-4702-BE4D-8E8DB3EB1F09}"/>
              </a:ext>
            </a:extLst>
          </p:cNvPr>
          <p:cNvGrpSpPr/>
          <p:nvPr/>
        </p:nvGrpSpPr>
        <p:grpSpPr>
          <a:xfrm>
            <a:off x="5596056" y="2710254"/>
            <a:ext cx="2435290" cy="2286391"/>
            <a:chOff x="1366887" y="2798278"/>
            <a:chExt cx="2435290" cy="2286391"/>
          </a:xfrm>
        </p:grpSpPr>
        <p:grpSp>
          <p:nvGrpSpPr>
            <p:cNvPr id="51" name="Group 50">
              <a:extLst>
                <a:ext uri="{FF2B5EF4-FFF2-40B4-BE49-F238E27FC236}">
                  <a16:creationId xmlns:a16="http://schemas.microsoft.com/office/drawing/2014/main" id="{FE7AF483-85B5-4008-B247-4CF1F55C9AE6}"/>
                </a:ext>
              </a:extLst>
            </p:cNvPr>
            <p:cNvGrpSpPr/>
            <p:nvPr/>
          </p:nvGrpSpPr>
          <p:grpSpPr>
            <a:xfrm>
              <a:off x="1366887" y="2798278"/>
              <a:ext cx="2435290" cy="2286391"/>
              <a:chOff x="1380932" y="2029780"/>
              <a:chExt cx="2435290" cy="2683324"/>
            </a:xfrm>
          </p:grpSpPr>
          <p:sp>
            <p:nvSpPr>
              <p:cNvPr id="90" name="Rectangle: Rounded Corners 89">
                <a:extLst>
                  <a:ext uri="{FF2B5EF4-FFF2-40B4-BE49-F238E27FC236}">
                    <a16:creationId xmlns:a16="http://schemas.microsoft.com/office/drawing/2014/main" id="{D61E5DFC-93FE-446E-A564-5C35CD06B7DB}"/>
                  </a:ext>
                </a:extLst>
              </p:cNvPr>
              <p:cNvSpPr/>
              <p:nvPr/>
            </p:nvSpPr>
            <p:spPr>
              <a:xfrm>
                <a:off x="1380932" y="2029780"/>
                <a:ext cx="2435290" cy="685428"/>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1" name="Rectangle 90">
                <a:extLst>
                  <a:ext uri="{FF2B5EF4-FFF2-40B4-BE49-F238E27FC236}">
                    <a16:creationId xmlns:a16="http://schemas.microsoft.com/office/drawing/2014/main" id="{0EB9C679-56C7-433F-94D6-A780B25FCEFE}"/>
                  </a:ext>
                </a:extLst>
              </p:cNvPr>
              <p:cNvSpPr/>
              <p:nvPr/>
            </p:nvSpPr>
            <p:spPr>
              <a:xfrm>
                <a:off x="1380932" y="2567063"/>
                <a:ext cx="2435290" cy="2146041"/>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TextBox 91">
                <a:extLst>
                  <a:ext uri="{FF2B5EF4-FFF2-40B4-BE49-F238E27FC236}">
                    <a16:creationId xmlns:a16="http://schemas.microsoft.com/office/drawing/2014/main" id="{554C076A-03D3-421D-BB3C-64DED2BB979A}"/>
                  </a:ext>
                </a:extLst>
              </p:cNvPr>
              <p:cNvSpPr txBox="1"/>
              <p:nvPr/>
            </p:nvSpPr>
            <p:spPr>
              <a:xfrm>
                <a:off x="1443132" y="2119023"/>
                <a:ext cx="2310889" cy="369332"/>
              </a:xfrm>
              <a:prstGeom prst="rect">
                <a:avLst/>
              </a:prstGeom>
              <a:noFill/>
            </p:spPr>
            <p:txBody>
              <a:bodyPr wrap="none" rtlCol="0">
                <a:spAutoFit/>
              </a:bodyPr>
              <a:lstStyle/>
              <a:p>
                <a:r>
                  <a:rPr lang="en-US" b="1" dirty="0">
                    <a:solidFill>
                      <a:schemeClr val="bg1"/>
                    </a:solidFill>
                  </a:rPr>
                  <a:t>Execution context (EC)</a:t>
                </a:r>
                <a:endParaRPr lang="en-US" dirty="0">
                  <a:solidFill>
                    <a:schemeClr val="bg1"/>
                  </a:solidFill>
                </a:endParaRPr>
              </a:p>
            </p:txBody>
          </p:sp>
        </p:grpSp>
        <p:sp>
          <p:nvSpPr>
            <p:cNvPr id="87" name="Rectangle 86">
              <a:extLst>
                <a:ext uri="{FF2B5EF4-FFF2-40B4-BE49-F238E27FC236}">
                  <a16:creationId xmlns:a16="http://schemas.microsoft.com/office/drawing/2014/main" id="{33CF0D4D-EB1D-41E6-872B-74DB07018C82}"/>
                </a:ext>
              </a:extLst>
            </p:cNvPr>
            <p:cNvSpPr/>
            <p:nvPr/>
          </p:nvSpPr>
          <p:spPr>
            <a:xfrm>
              <a:off x="1461154" y="3364689"/>
              <a:ext cx="2196446" cy="473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Variable object</a:t>
              </a:r>
            </a:p>
          </p:txBody>
        </p:sp>
        <p:sp>
          <p:nvSpPr>
            <p:cNvPr id="88" name="Rectangle 87">
              <a:extLst>
                <a:ext uri="{FF2B5EF4-FFF2-40B4-BE49-F238E27FC236}">
                  <a16:creationId xmlns:a16="http://schemas.microsoft.com/office/drawing/2014/main" id="{2F441D93-9D7E-4303-965C-045F8552F83D}"/>
                </a:ext>
              </a:extLst>
            </p:cNvPr>
            <p:cNvSpPr/>
            <p:nvPr/>
          </p:nvSpPr>
          <p:spPr>
            <a:xfrm>
              <a:off x="1461154" y="3917512"/>
              <a:ext cx="2196446" cy="473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Scope chain</a:t>
              </a:r>
            </a:p>
          </p:txBody>
        </p:sp>
        <p:sp>
          <p:nvSpPr>
            <p:cNvPr id="89" name="Rectangle 88">
              <a:extLst>
                <a:ext uri="{FF2B5EF4-FFF2-40B4-BE49-F238E27FC236}">
                  <a16:creationId xmlns:a16="http://schemas.microsoft.com/office/drawing/2014/main" id="{0840AE1E-90ED-4F17-9D03-129F703DE3D8}"/>
                </a:ext>
              </a:extLst>
            </p:cNvPr>
            <p:cNvSpPr/>
            <p:nvPr/>
          </p:nvSpPr>
          <p:spPr>
            <a:xfrm>
              <a:off x="1461154" y="4481280"/>
              <a:ext cx="2196446" cy="4730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value of this</a:t>
              </a:r>
            </a:p>
          </p:txBody>
        </p:sp>
      </p:grpSp>
    </p:spTree>
    <p:extLst>
      <p:ext uri="{BB962C8B-B14F-4D97-AF65-F5344CB8AC3E}">
        <p14:creationId xmlns:p14="http://schemas.microsoft.com/office/powerpoint/2010/main" val="2309252634"/>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8730916"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263263"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9748097"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5" name="TextBox 4">
            <a:extLst>
              <a:ext uri="{FF2B5EF4-FFF2-40B4-BE49-F238E27FC236}">
                <a16:creationId xmlns:a16="http://schemas.microsoft.com/office/drawing/2014/main" id="{274C01BD-15E3-4812-BBE8-CA93FE606197}"/>
              </a:ext>
            </a:extLst>
          </p:cNvPr>
          <p:cNvSpPr txBox="1"/>
          <p:nvPr/>
        </p:nvSpPr>
        <p:spPr>
          <a:xfrm>
            <a:off x="4433952" y="357809"/>
            <a:ext cx="742082"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Me</a:t>
            </a:r>
          </a:p>
        </p:txBody>
      </p:sp>
      <p:sp>
        <p:nvSpPr>
          <p:cNvPr id="45" name="TextBox 44">
            <a:extLst>
              <a:ext uri="{FF2B5EF4-FFF2-40B4-BE49-F238E27FC236}">
                <a16:creationId xmlns:a16="http://schemas.microsoft.com/office/drawing/2014/main" id="{A630B69B-E095-42E7-808F-37EED291EC9E}"/>
              </a:ext>
            </a:extLst>
          </p:cNvPr>
          <p:cNvSpPr txBox="1"/>
          <p:nvPr/>
        </p:nvSpPr>
        <p:spPr>
          <a:xfrm>
            <a:off x="5096010" y="357809"/>
            <a:ext cx="1284911" cy="461665"/>
          </a:xfrm>
          <a:prstGeom prst="rect">
            <a:avLst/>
          </a:prstGeom>
          <a:noFill/>
        </p:spPr>
        <p:txBody>
          <a:bodyPr wrap="square" rtlCol="0">
            <a:spAutoFit/>
          </a:bodyPr>
          <a:lstStyle/>
          <a:p>
            <a:r>
              <a:rPr lang="en-US" sz="2400" b="1" dirty="0">
                <a:latin typeface="Tw Cen MT" panose="020B0602020104020603" pitchFamily="34" charset="0"/>
              </a:rPr>
              <a:t>Topics</a:t>
            </a:r>
          </a:p>
        </p:txBody>
      </p:sp>
      <p:sp>
        <p:nvSpPr>
          <p:cNvPr id="2" name="Rectangle 1">
            <a:extLst>
              <a:ext uri="{FF2B5EF4-FFF2-40B4-BE49-F238E27FC236}">
                <a16:creationId xmlns:a16="http://schemas.microsoft.com/office/drawing/2014/main" id="{F6C366D9-6685-4645-B56F-AF71A7B11E5F}"/>
              </a:ext>
            </a:extLst>
          </p:cNvPr>
          <p:cNvSpPr/>
          <p:nvPr/>
        </p:nvSpPr>
        <p:spPr>
          <a:xfrm>
            <a:off x="4412861" y="1255425"/>
            <a:ext cx="6096000" cy="5163016"/>
          </a:xfrm>
          <a:prstGeom prst="rect">
            <a:avLst/>
          </a:prstGeom>
        </p:spPr>
        <p:txBody>
          <a:bodyPr>
            <a:spAutoFit/>
          </a:bodyPr>
          <a:lstStyle/>
          <a:p>
            <a:pPr>
              <a:lnSpc>
                <a:spcPct val="107000"/>
              </a:lnSpc>
              <a:spcAft>
                <a:spcPts val="800"/>
              </a:spcAft>
            </a:pPr>
            <a:r>
              <a:rPr lang="en-US" b="1" dirty="0">
                <a:latin typeface="Calibri" panose="020F0502020204030204" pitchFamily="34" charset="0"/>
                <a:ea typeface="Calibri" panose="020F0502020204030204" pitchFamily="34" charset="0"/>
                <a:cs typeface="Times New Roman" panose="02020603050405020304" pitchFamily="18" charset="0"/>
              </a:rPr>
              <a:t>Includes</a:t>
            </a:r>
          </a:p>
          <a:p>
            <a:pPr marL="34290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Hoisting </a:t>
            </a:r>
          </a:p>
          <a:p>
            <a:pPr marL="34290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Execution context </a:t>
            </a:r>
          </a:p>
          <a:p>
            <a:pPr marL="34290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Execution stack</a:t>
            </a:r>
          </a:p>
          <a:p>
            <a:pPr marL="34290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Variable object</a:t>
            </a:r>
          </a:p>
          <a:p>
            <a:pPr marL="34290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Scope chain</a:t>
            </a:r>
          </a:p>
          <a:p>
            <a:pPr marL="34290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The value of this</a:t>
            </a:r>
          </a:p>
          <a:p>
            <a:pPr marL="34290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IIFE</a:t>
            </a:r>
          </a:p>
          <a:p>
            <a:pPr marL="342900" indent="-342900">
              <a:lnSpc>
                <a:spcPct val="107000"/>
              </a:lnSpc>
              <a:spcAft>
                <a:spcPts val="800"/>
              </a:spcAft>
              <a:buFont typeface="Wingdings" panose="05000000000000000000" pitchFamily="2" charset="2"/>
              <a:buChar char="§"/>
            </a:pPr>
            <a:r>
              <a:rPr lang="en-US" dirty="0">
                <a:latin typeface="Calibri" panose="020F0502020204030204" pitchFamily="34" charset="0"/>
                <a:ea typeface="Calibri" panose="020F0502020204030204" pitchFamily="34" charset="0"/>
                <a:cs typeface="Times New Roman" panose="02020603050405020304" pitchFamily="18" charset="0"/>
              </a:rPr>
              <a:t>Closure</a:t>
            </a:r>
          </a:p>
          <a:p>
            <a:pPr>
              <a:lnSpc>
                <a:spcPct val="107000"/>
              </a:lnSpc>
              <a:spcAft>
                <a:spcPts val="800"/>
              </a:spcAft>
            </a:pPr>
            <a:r>
              <a:rPr lang="en-US" dirty="0">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US" b="1" dirty="0">
                <a:solidFill>
                  <a:srgbClr val="FF0000"/>
                </a:solidFill>
                <a:latin typeface="Calibri" panose="020F0502020204030204" pitchFamily="34" charset="0"/>
                <a:ea typeface="Calibri" panose="020F0502020204030204" pitchFamily="34" charset="0"/>
                <a:cs typeface="Times New Roman" panose="02020603050405020304" pitchFamily="18" charset="0"/>
              </a:rPr>
              <a:t>Not covered </a:t>
            </a:r>
            <a:endParaRPr lang="en-US" dirty="0">
              <a:solidFill>
                <a:srgbClr val="FF0000"/>
              </a:solidFill>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dirty="0">
                <a:solidFill>
                  <a:srgbClr val="FF0000"/>
                </a:solidFill>
                <a:latin typeface="Calibri" panose="020F0502020204030204" pitchFamily="34" charset="0"/>
                <a:ea typeface="Calibri" panose="020F0502020204030204" pitchFamily="34" charset="0"/>
                <a:cs typeface="Times New Roman" panose="02020603050405020304" pitchFamily="18" charset="0"/>
              </a:rPr>
              <a:t>ES6</a:t>
            </a:r>
            <a:endParaRPr lang="en-US" sz="2400" dirty="0">
              <a:solidFill>
                <a:srgbClr val="FF0000"/>
              </a:solidFill>
              <a:latin typeface="Calibri" panose="020F0502020204030204" pitchFamily="34" charset="0"/>
              <a:ea typeface="Calibri" panose="020F0502020204030204" pitchFamily="34" charset="0"/>
              <a:cs typeface="Times New Roman" panose="02020603050405020304" pitchFamily="18" charset="0"/>
            </a:endParaRPr>
          </a:p>
          <a:p>
            <a:pPr marL="285750" indent="-285750">
              <a:lnSpc>
                <a:spcPct val="107000"/>
              </a:lnSpc>
              <a:spcAft>
                <a:spcPts val="800"/>
              </a:spcAft>
              <a:buFont typeface="Arial" panose="020B0604020202020204" pitchFamily="34" charset="0"/>
              <a:buChar char="•"/>
            </a:pPr>
            <a:r>
              <a:rPr lang="en-US" dirty="0" err="1">
                <a:solidFill>
                  <a:srgbClr val="FF0000"/>
                </a:solidFill>
                <a:latin typeface="Calibri" panose="020F0502020204030204" pitchFamily="34" charset="0"/>
                <a:ea typeface="Calibri" panose="020F0502020204030204" pitchFamily="34" charset="0"/>
                <a:cs typeface="Times New Roman" panose="02020603050405020304" pitchFamily="18" charset="0"/>
              </a:rPr>
              <a:t>WebAPIs</a:t>
            </a:r>
            <a:endParaRPr lang="en-US" sz="24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091798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859616"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4" name="TextBox 43">
            <a:extLst>
              <a:ext uri="{FF2B5EF4-FFF2-40B4-BE49-F238E27FC236}">
                <a16:creationId xmlns:a16="http://schemas.microsoft.com/office/drawing/2014/main" id="{A73AC300-F970-4EDF-9B7E-0C35CE3C70E4}"/>
              </a:ext>
            </a:extLst>
          </p:cNvPr>
          <p:cNvSpPr txBox="1"/>
          <p:nvPr/>
        </p:nvSpPr>
        <p:spPr>
          <a:xfrm>
            <a:off x="2111081" y="364775"/>
            <a:ext cx="1510149" cy="461665"/>
          </a:xfrm>
          <a:prstGeom prst="rect">
            <a:avLst/>
          </a:prstGeom>
          <a:noFill/>
        </p:spPr>
        <p:txBody>
          <a:bodyPr wrap="square" rtlCol="0">
            <a:spAutoFit/>
          </a:bodyPr>
          <a:lstStyle/>
          <a:p>
            <a:r>
              <a:rPr lang="en-US" sz="2400" b="1" dirty="0">
                <a:latin typeface="Tw Cen MT" panose="020B0602020104020603" pitchFamily="34" charset="0"/>
              </a:rPr>
              <a:t>Primitives</a:t>
            </a:r>
          </a:p>
        </p:txBody>
      </p:sp>
      <p:sp>
        <p:nvSpPr>
          <p:cNvPr id="45" name="TextBox 44">
            <a:extLst>
              <a:ext uri="{FF2B5EF4-FFF2-40B4-BE49-F238E27FC236}">
                <a16:creationId xmlns:a16="http://schemas.microsoft.com/office/drawing/2014/main" id="{964473E3-5D18-4EAA-8450-9C4E5EE758BD}"/>
              </a:ext>
            </a:extLst>
          </p:cNvPr>
          <p:cNvSpPr txBox="1"/>
          <p:nvPr/>
        </p:nvSpPr>
        <p:spPr>
          <a:xfrm>
            <a:off x="3481309" y="359881"/>
            <a:ext cx="1510149"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Create</a:t>
            </a:r>
          </a:p>
        </p:txBody>
      </p:sp>
      <p:sp>
        <p:nvSpPr>
          <p:cNvPr id="46" name="TextBox 45">
            <a:extLst>
              <a:ext uri="{FF2B5EF4-FFF2-40B4-BE49-F238E27FC236}">
                <a16:creationId xmlns:a16="http://schemas.microsoft.com/office/drawing/2014/main" id="{1AA4FF03-B310-47AF-AC2D-066A6EB1657C}"/>
              </a:ext>
            </a:extLst>
          </p:cNvPr>
          <p:cNvSpPr txBox="1"/>
          <p:nvPr/>
        </p:nvSpPr>
        <p:spPr>
          <a:xfrm>
            <a:off x="4555814" y="354987"/>
            <a:ext cx="1805872"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Prototypes</a:t>
            </a:r>
          </a:p>
        </p:txBody>
      </p:sp>
      <p:sp>
        <p:nvSpPr>
          <p:cNvPr id="47" name="Rectangle 46">
            <a:extLst>
              <a:ext uri="{FF2B5EF4-FFF2-40B4-BE49-F238E27FC236}">
                <a16:creationId xmlns:a16="http://schemas.microsoft.com/office/drawing/2014/main" id="{5F34AF2F-98A8-4CB5-B99B-724A0EEC500F}"/>
              </a:ext>
            </a:extLst>
          </p:cNvPr>
          <p:cNvSpPr/>
          <p:nvPr/>
        </p:nvSpPr>
        <p:spPr>
          <a:xfrm>
            <a:off x="2169696" y="826440"/>
            <a:ext cx="4507260" cy="375552"/>
          </a:xfrm>
          <a:prstGeom prst="rect">
            <a:avLst/>
          </a:prstGeom>
        </p:spPr>
        <p:txBody>
          <a:bodyPr wrap="none">
            <a:spAutoFit/>
          </a:bodyPr>
          <a:lstStyle/>
          <a:p>
            <a:pPr>
              <a:lnSpc>
                <a:spcPct val="107000"/>
              </a:lnSpc>
              <a:spcAft>
                <a:spcPts val="800"/>
              </a:spcAft>
            </a:pPr>
            <a:r>
              <a:rPr lang="en-US" dirty="0">
                <a:solidFill>
                  <a:srgbClr val="000000"/>
                </a:solidFill>
                <a:ea typeface="Calibri" panose="020F0502020204030204" pitchFamily="34" charset="0"/>
                <a:cs typeface="Times New Roman" panose="02020603050405020304" pitchFamily="18" charset="0"/>
              </a:rPr>
              <a:t>In JavaScript, almost "everything" is an object.</a:t>
            </a:r>
            <a:endParaRPr lang="en-US" sz="1600" dirty="0">
              <a:effectLst/>
              <a:ea typeface="Calibri" panose="020F0502020204030204" pitchFamily="34" charset="0"/>
              <a:cs typeface="Times New Roman" panose="02020603050405020304" pitchFamily="18" charset="0"/>
            </a:endParaRPr>
          </a:p>
        </p:txBody>
      </p:sp>
      <p:sp>
        <p:nvSpPr>
          <p:cNvPr id="48" name="Rectangle 1">
            <a:extLst>
              <a:ext uri="{FF2B5EF4-FFF2-40B4-BE49-F238E27FC236}">
                <a16:creationId xmlns:a16="http://schemas.microsoft.com/office/drawing/2014/main" id="{F1349412-D542-45CE-BE80-7277A4A6A1E7}"/>
              </a:ext>
            </a:extLst>
          </p:cNvPr>
          <p:cNvSpPr>
            <a:spLocks noChangeArrowheads="1"/>
          </p:cNvSpPr>
          <p:nvPr/>
        </p:nvSpPr>
        <p:spPr bwMode="auto">
          <a:xfrm rot="10800000" flipV="1">
            <a:off x="4641609" y="1578875"/>
            <a:ext cx="2008026" cy="2031325"/>
          </a:xfrm>
          <a:prstGeom prst="rect">
            <a:avLst/>
          </a:prstGeom>
          <a:solidFill>
            <a:schemeClr val="tx2"/>
          </a:solidFill>
          <a:ln>
            <a:noFill/>
          </a:ln>
          <a:effectLst/>
        </p:spPr>
        <p:txBody>
          <a:bodyPr vert="horz" wrap="square" lIns="91440" tIns="45720" rIns="91440" bIns="45720" numCol="1" anchor="ctr" anchorCtr="0" compatLnSpc="1">
            <a:prstTxWarp prst="textNoShape">
              <a:avLst/>
            </a:prstTxWarp>
            <a:spAutoFit/>
          </a:bodyPr>
          <a:lstStyle/>
          <a:p>
            <a:pPr marR="0" lvl="0" algn="ctr" defTabSz="914400" rtl="0" eaLnBrk="0" fontAlgn="base" latinLnBrk="0" hangingPunct="0">
              <a:lnSpc>
                <a:spcPct val="100000"/>
              </a:lnSpc>
              <a:spcBef>
                <a:spcPct val="0"/>
              </a:spcBef>
              <a:spcAft>
                <a:spcPct val="0"/>
              </a:spcAft>
              <a:buClrTx/>
              <a:buSzTx/>
              <a:tabLst/>
            </a:pPr>
            <a:endParaRPr kumimoji="0" lang="en-US" altLang="en-US" b="1" i="0" u="none" strike="noStrike" cap="none" normalizeH="0" baseline="0" dirty="0">
              <a:ln>
                <a:noFill/>
              </a:ln>
              <a:solidFill>
                <a:schemeClr val="bg1"/>
              </a:solidFill>
              <a:effectLst/>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bg1"/>
                </a:solidFill>
                <a:effectLst/>
                <a:ea typeface="Calibri" panose="020F0502020204030204" pitchFamily="34" charset="0"/>
                <a:cs typeface="Courier New" panose="02070309020205020404" pitchFamily="49" charset="0"/>
              </a:rPr>
              <a:t>string</a:t>
            </a:r>
            <a:endParaRPr kumimoji="0" lang="en-US" altLang="en-US" b="1" i="0" u="none" strike="noStrike" cap="none" normalizeH="0" baseline="0" dirty="0">
              <a:ln>
                <a:noFill/>
              </a:ln>
              <a:solidFill>
                <a:schemeClr val="bg1"/>
              </a:solidFill>
              <a:effectLst/>
              <a:ea typeface="Calibri" panose="020F0502020204030204" pitchFamily="34"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bg1"/>
                </a:solidFill>
                <a:effectLst/>
                <a:ea typeface="Calibri" panose="020F0502020204030204" pitchFamily="34" charset="0"/>
                <a:cs typeface="Courier New" panose="02070309020205020404" pitchFamily="49" charset="0"/>
              </a:rPr>
              <a:t>number</a:t>
            </a:r>
            <a:endParaRPr kumimoji="0" lang="en-US" altLang="en-US" b="1" i="0" u="none" strike="noStrike" cap="none" normalizeH="0" baseline="0" dirty="0">
              <a:ln>
                <a:noFill/>
              </a:ln>
              <a:solidFill>
                <a:schemeClr val="bg1"/>
              </a:solidFill>
              <a:effectLst/>
              <a:ea typeface="Calibri" panose="020F0502020204030204" pitchFamily="34"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err="1">
                <a:ln>
                  <a:noFill/>
                </a:ln>
                <a:solidFill>
                  <a:schemeClr val="bg1"/>
                </a:solidFill>
                <a:effectLst/>
                <a:ea typeface="Calibri" panose="020F0502020204030204" pitchFamily="34" charset="0"/>
                <a:cs typeface="Courier New" panose="02070309020205020404" pitchFamily="49" charset="0"/>
              </a:rPr>
              <a:t>boolean</a:t>
            </a:r>
            <a:endParaRPr kumimoji="0" lang="en-US" altLang="en-US" b="1" i="0" u="none" strike="noStrike" cap="none" normalizeH="0" baseline="0" dirty="0">
              <a:ln>
                <a:noFill/>
              </a:ln>
              <a:solidFill>
                <a:schemeClr val="bg1"/>
              </a:solidFill>
              <a:effectLst/>
              <a:ea typeface="Calibri" panose="020F0502020204030204" pitchFamily="34"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bg1"/>
                </a:solidFill>
                <a:effectLst/>
                <a:ea typeface="Calibri" panose="020F0502020204030204" pitchFamily="34" charset="0"/>
                <a:cs typeface="Courier New" panose="02070309020205020404" pitchFamily="49" charset="0"/>
              </a:rPr>
              <a:t>null</a:t>
            </a:r>
            <a:endParaRPr kumimoji="0" lang="en-US" altLang="en-US" b="1" i="0" u="none" strike="noStrike" cap="none" normalizeH="0" baseline="0" dirty="0">
              <a:ln>
                <a:noFill/>
              </a:ln>
              <a:solidFill>
                <a:schemeClr val="bg1"/>
              </a:solidFill>
              <a:effectLst/>
              <a:ea typeface="Calibri" panose="020F0502020204030204" pitchFamily="34" charset="0"/>
              <a:cs typeface="Times New Roman" panose="02020603050405020304" pitchFamily="18"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bg1"/>
                </a:solidFill>
                <a:effectLst/>
                <a:ea typeface="Calibri" panose="020F0502020204030204" pitchFamily="34" charset="0"/>
                <a:cs typeface="Courier New" panose="02070309020205020404" pitchFamily="49" charset="0"/>
              </a:rPr>
              <a:t>undefined</a:t>
            </a:r>
            <a:endParaRPr kumimoji="0" lang="en-US" altLang="en-US" b="1" i="0" u="none" strike="noStrike" cap="none" normalizeH="0" baseline="0" dirty="0">
              <a:ln>
                <a:noFill/>
              </a:ln>
              <a:solidFill>
                <a:schemeClr val="bg1"/>
              </a:solidFill>
              <a:effectLst/>
            </a:endParaRPr>
          </a:p>
          <a:p>
            <a:pPr marR="0" lvl="0" algn="ctr" defTabSz="914400" rtl="0" eaLnBrk="0" fontAlgn="base" latinLnBrk="0" hangingPunct="0">
              <a:lnSpc>
                <a:spcPct val="100000"/>
              </a:lnSpc>
              <a:spcBef>
                <a:spcPct val="0"/>
              </a:spcBef>
              <a:spcAft>
                <a:spcPct val="0"/>
              </a:spcAft>
              <a:buClrTx/>
              <a:buSzTx/>
              <a:tabLst/>
            </a:pPr>
            <a:endParaRPr kumimoji="0" lang="en-US" altLang="en-US" b="1" i="0" u="none" strike="noStrike" cap="none" normalizeH="0" baseline="0" dirty="0">
              <a:ln>
                <a:noFill/>
              </a:ln>
              <a:solidFill>
                <a:schemeClr val="bg1"/>
              </a:solidFill>
              <a:effectLst/>
            </a:endParaRPr>
          </a:p>
        </p:txBody>
      </p:sp>
      <p:sp>
        <p:nvSpPr>
          <p:cNvPr id="49" name="Rectangle 48">
            <a:extLst>
              <a:ext uri="{FF2B5EF4-FFF2-40B4-BE49-F238E27FC236}">
                <a16:creationId xmlns:a16="http://schemas.microsoft.com/office/drawing/2014/main" id="{7A31CCBF-B31C-4EC1-A528-6769338D43F1}"/>
              </a:ext>
            </a:extLst>
          </p:cNvPr>
          <p:cNvSpPr/>
          <p:nvPr/>
        </p:nvSpPr>
        <p:spPr>
          <a:xfrm>
            <a:off x="3217288" y="3600728"/>
            <a:ext cx="6010276" cy="369332"/>
          </a:xfrm>
          <a:prstGeom prst="rect">
            <a:avLst/>
          </a:prstGeom>
        </p:spPr>
        <p:txBody>
          <a:bodyPr wrap="square">
            <a:spAutoFit/>
          </a:bodyPr>
          <a:lstStyle/>
          <a:p>
            <a:r>
              <a:rPr lang="en-US" dirty="0">
                <a:solidFill>
                  <a:srgbClr val="000000"/>
                </a:solidFill>
                <a:ea typeface="Times New Roman" panose="02020603050405020304" pitchFamily="18" charset="0"/>
              </a:rPr>
              <a:t>A </a:t>
            </a:r>
            <a:r>
              <a:rPr lang="en-US" b="1" dirty="0">
                <a:solidFill>
                  <a:srgbClr val="000000"/>
                </a:solidFill>
                <a:ea typeface="Times New Roman" panose="02020603050405020304" pitchFamily="18" charset="0"/>
              </a:rPr>
              <a:t>primitive data type</a:t>
            </a:r>
            <a:r>
              <a:rPr lang="en-US" dirty="0">
                <a:solidFill>
                  <a:srgbClr val="000000"/>
                </a:solidFill>
                <a:ea typeface="Times New Roman" panose="02020603050405020304" pitchFamily="18" charset="0"/>
              </a:rPr>
              <a:t> is data that has a primitive value.</a:t>
            </a:r>
            <a:endParaRPr lang="en-US" dirty="0">
              <a:ea typeface="Times New Roman" panose="02020603050405020304" pitchFamily="18" charset="0"/>
            </a:endParaRPr>
          </a:p>
        </p:txBody>
      </p:sp>
      <p:sp>
        <p:nvSpPr>
          <p:cNvPr id="50" name="Rectangle 49">
            <a:extLst>
              <a:ext uri="{FF2B5EF4-FFF2-40B4-BE49-F238E27FC236}">
                <a16:creationId xmlns:a16="http://schemas.microsoft.com/office/drawing/2014/main" id="{AA720BE9-1F71-4B4E-B468-6F7B73DE75B0}"/>
              </a:ext>
            </a:extLst>
          </p:cNvPr>
          <p:cNvSpPr/>
          <p:nvPr/>
        </p:nvSpPr>
        <p:spPr>
          <a:xfrm>
            <a:off x="2918514" y="3874706"/>
            <a:ext cx="6607824" cy="369332"/>
          </a:xfrm>
          <a:prstGeom prst="rect">
            <a:avLst/>
          </a:prstGeom>
        </p:spPr>
        <p:txBody>
          <a:bodyPr wrap="square">
            <a:spAutoFit/>
          </a:bodyPr>
          <a:lstStyle/>
          <a:p>
            <a:r>
              <a:rPr lang="en-US" dirty="0">
                <a:solidFill>
                  <a:srgbClr val="000000"/>
                </a:solidFill>
                <a:ea typeface="Times New Roman" panose="02020603050405020304" pitchFamily="18" charset="0"/>
              </a:rPr>
              <a:t>A </a:t>
            </a:r>
            <a:r>
              <a:rPr lang="en-US" b="1" dirty="0">
                <a:solidFill>
                  <a:srgbClr val="000000"/>
                </a:solidFill>
                <a:ea typeface="Times New Roman" panose="02020603050405020304" pitchFamily="18" charset="0"/>
              </a:rPr>
              <a:t>primitive value</a:t>
            </a:r>
            <a:r>
              <a:rPr lang="en-US" dirty="0">
                <a:solidFill>
                  <a:srgbClr val="000000"/>
                </a:solidFill>
                <a:ea typeface="Times New Roman" panose="02020603050405020304" pitchFamily="18" charset="0"/>
              </a:rPr>
              <a:t> is a value that has no properties or methods.</a:t>
            </a:r>
            <a:endParaRPr lang="en-US" dirty="0">
              <a:ea typeface="Times New Roman" panose="02020603050405020304" pitchFamily="18" charset="0"/>
            </a:endParaRPr>
          </a:p>
        </p:txBody>
      </p:sp>
    </p:spTree>
    <p:extLst>
      <p:ext uri="{BB962C8B-B14F-4D97-AF65-F5344CB8AC3E}">
        <p14:creationId xmlns:p14="http://schemas.microsoft.com/office/powerpoint/2010/main" val="29211303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7"/>
                                        </p:tgtEl>
                                        <p:attrNameLst>
                                          <p:attrName>style.visibility</p:attrName>
                                        </p:attrNameLst>
                                      </p:cBhvr>
                                      <p:to>
                                        <p:strVal val="visible"/>
                                      </p:to>
                                    </p:set>
                                    <p:anim calcmode="lin" valueType="num">
                                      <p:cBhvr>
                                        <p:cTn id="7" dur="500" fill="hold"/>
                                        <p:tgtEl>
                                          <p:spTgt spid="47"/>
                                        </p:tgtEl>
                                        <p:attrNameLst>
                                          <p:attrName>ppt_w</p:attrName>
                                        </p:attrNameLst>
                                      </p:cBhvr>
                                      <p:tavLst>
                                        <p:tav tm="0">
                                          <p:val>
                                            <p:fltVal val="0"/>
                                          </p:val>
                                        </p:tav>
                                        <p:tav tm="100000">
                                          <p:val>
                                            <p:strVal val="#ppt_w"/>
                                          </p:val>
                                        </p:tav>
                                      </p:tavLst>
                                    </p:anim>
                                    <p:anim calcmode="lin" valueType="num">
                                      <p:cBhvr>
                                        <p:cTn id="8" dur="500" fill="hold"/>
                                        <p:tgtEl>
                                          <p:spTgt spid="47"/>
                                        </p:tgtEl>
                                        <p:attrNameLst>
                                          <p:attrName>ppt_h</p:attrName>
                                        </p:attrNameLst>
                                      </p:cBhvr>
                                      <p:tavLst>
                                        <p:tav tm="0">
                                          <p:val>
                                            <p:fltVal val="0"/>
                                          </p:val>
                                        </p:tav>
                                        <p:tav tm="100000">
                                          <p:val>
                                            <p:strVal val="#ppt_h"/>
                                          </p:val>
                                        </p:tav>
                                      </p:tavLst>
                                    </p:anim>
                                    <p:animEffect transition="in" filter="fade">
                                      <p:cBhvr>
                                        <p:cTn id="9" dur="500"/>
                                        <p:tgtEl>
                                          <p:spTgt spid="4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8"/>
                                        </p:tgtEl>
                                        <p:attrNameLst>
                                          <p:attrName>style.visibility</p:attrName>
                                        </p:attrNameLst>
                                      </p:cBhvr>
                                      <p:to>
                                        <p:strVal val="visible"/>
                                      </p:to>
                                    </p:set>
                                    <p:anim calcmode="lin" valueType="num">
                                      <p:cBhvr>
                                        <p:cTn id="14" dur="250" fill="hold"/>
                                        <p:tgtEl>
                                          <p:spTgt spid="48"/>
                                        </p:tgtEl>
                                        <p:attrNameLst>
                                          <p:attrName>ppt_w</p:attrName>
                                        </p:attrNameLst>
                                      </p:cBhvr>
                                      <p:tavLst>
                                        <p:tav tm="0">
                                          <p:val>
                                            <p:fltVal val="0"/>
                                          </p:val>
                                        </p:tav>
                                        <p:tav tm="100000">
                                          <p:val>
                                            <p:strVal val="#ppt_w"/>
                                          </p:val>
                                        </p:tav>
                                      </p:tavLst>
                                    </p:anim>
                                    <p:anim calcmode="lin" valueType="num">
                                      <p:cBhvr>
                                        <p:cTn id="15" dur="250" fill="hold"/>
                                        <p:tgtEl>
                                          <p:spTgt spid="48"/>
                                        </p:tgtEl>
                                        <p:attrNameLst>
                                          <p:attrName>ppt_h</p:attrName>
                                        </p:attrNameLst>
                                      </p:cBhvr>
                                      <p:tavLst>
                                        <p:tav tm="0">
                                          <p:val>
                                            <p:fltVal val="0"/>
                                          </p:val>
                                        </p:tav>
                                        <p:tav tm="100000">
                                          <p:val>
                                            <p:strVal val="#ppt_h"/>
                                          </p:val>
                                        </p:tav>
                                      </p:tavLst>
                                    </p:anim>
                                    <p:animEffect transition="in" filter="fade">
                                      <p:cBhvr>
                                        <p:cTn id="16" dur="250"/>
                                        <p:tgtEl>
                                          <p:spTgt spid="48"/>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9"/>
                                        </p:tgtEl>
                                        <p:attrNameLst>
                                          <p:attrName>style.visibility</p:attrName>
                                        </p:attrNameLst>
                                      </p:cBhvr>
                                      <p:to>
                                        <p:strVal val="visible"/>
                                      </p:to>
                                    </p:set>
                                    <p:anim calcmode="lin" valueType="num">
                                      <p:cBhvr>
                                        <p:cTn id="21" dur="250" fill="hold"/>
                                        <p:tgtEl>
                                          <p:spTgt spid="49"/>
                                        </p:tgtEl>
                                        <p:attrNameLst>
                                          <p:attrName>ppt_w</p:attrName>
                                        </p:attrNameLst>
                                      </p:cBhvr>
                                      <p:tavLst>
                                        <p:tav tm="0">
                                          <p:val>
                                            <p:fltVal val="0"/>
                                          </p:val>
                                        </p:tav>
                                        <p:tav tm="100000">
                                          <p:val>
                                            <p:strVal val="#ppt_w"/>
                                          </p:val>
                                        </p:tav>
                                      </p:tavLst>
                                    </p:anim>
                                    <p:anim calcmode="lin" valueType="num">
                                      <p:cBhvr>
                                        <p:cTn id="22" dur="250" fill="hold"/>
                                        <p:tgtEl>
                                          <p:spTgt spid="49"/>
                                        </p:tgtEl>
                                        <p:attrNameLst>
                                          <p:attrName>ppt_h</p:attrName>
                                        </p:attrNameLst>
                                      </p:cBhvr>
                                      <p:tavLst>
                                        <p:tav tm="0">
                                          <p:val>
                                            <p:fltVal val="0"/>
                                          </p:val>
                                        </p:tav>
                                        <p:tav tm="100000">
                                          <p:val>
                                            <p:strVal val="#ppt_h"/>
                                          </p:val>
                                        </p:tav>
                                      </p:tavLst>
                                    </p:anim>
                                    <p:animEffect transition="in" filter="fade">
                                      <p:cBhvr>
                                        <p:cTn id="23" dur="250"/>
                                        <p:tgtEl>
                                          <p:spTgt spid="49"/>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50"/>
                                        </p:tgtEl>
                                        <p:attrNameLst>
                                          <p:attrName>style.visibility</p:attrName>
                                        </p:attrNameLst>
                                      </p:cBhvr>
                                      <p:to>
                                        <p:strVal val="visible"/>
                                      </p:to>
                                    </p:set>
                                    <p:anim calcmode="lin" valueType="num">
                                      <p:cBhvr>
                                        <p:cTn id="28" dur="250" fill="hold"/>
                                        <p:tgtEl>
                                          <p:spTgt spid="50"/>
                                        </p:tgtEl>
                                        <p:attrNameLst>
                                          <p:attrName>ppt_w</p:attrName>
                                        </p:attrNameLst>
                                      </p:cBhvr>
                                      <p:tavLst>
                                        <p:tav tm="0">
                                          <p:val>
                                            <p:fltVal val="0"/>
                                          </p:val>
                                        </p:tav>
                                        <p:tav tm="100000">
                                          <p:val>
                                            <p:strVal val="#ppt_w"/>
                                          </p:val>
                                        </p:tav>
                                      </p:tavLst>
                                    </p:anim>
                                    <p:anim calcmode="lin" valueType="num">
                                      <p:cBhvr>
                                        <p:cTn id="29" dur="250" fill="hold"/>
                                        <p:tgtEl>
                                          <p:spTgt spid="50"/>
                                        </p:tgtEl>
                                        <p:attrNameLst>
                                          <p:attrName>ppt_h</p:attrName>
                                        </p:attrNameLst>
                                      </p:cBhvr>
                                      <p:tavLst>
                                        <p:tav tm="0">
                                          <p:val>
                                            <p:fltVal val="0"/>
                                          </p:val>
                                        </p:tav>
                                        <p:tav tm="100000">
                                          <p:val>
                                            <p:strVal val="#ppt_h"/>
                                          </p:val>
                                        </p:tav>
                                      </p:tavLst>
                                    </p:anim>
                                    <p:animEffect transition="in" filter="fade">
                                      <p:cBhvr>
                                        <p:cTn id="30" dur="25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animBg="1"/>
      <p:bldP spid="49" grpId="0"/>
      <p:bldP spid="50"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859616"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4" name="TextBox 43">
            <a:extLst>
              <a:ext uri="{FF2B5EF4-FFF2-40B4-BE49-F238E27FC236}">
                <a16:creationId xmlns:a16="http://schemas.microsoft.com/office/drawing/2014/main" id="{A73AC300-F970-4EDF-9B7E-0C35CE3C70E4}"/>
              </a:ext>
            </a:extLst>
          </p:cNvPr>
          <p:cNvSpPr txBox="1"/>
          <p:nvPr/>
        </p:nvSpPr>
        <p:spPr>
          <a:xfrm>
            <a:off x="2111081" y="364775"/>
            <a:ext cx="1510149"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Primitives</a:t>
            </a:r>
          </a:p>
        </p:txBody>
      </p:sp>
      <p:sp>
        <p:nvSpPr>
          <p:cNvPr id="45" name="TextBox 44">
            <a:extLst>
              <a:ext uri="{FF2B5EF4-FFF2-40B4-BE49-F238E27FC236}">
                <a16:creationId xmlns:a16="http://schemas.microsoft.com/office/drawing/2014/main" id="{964473E3-5D18-4EAA-8450-9C4E5EE758BD}"/>
              </a:ext>
            </a:extLst>
          </p:cNvPr>
          <p:cNvSpPr txBox="1"/>
          <p:nvPr/>
        </p:nvSpPr>
        <p:spPr>
          <a:xfrm>
            <a:off x="3481309" y="359881"/>
            <a:ext cx="1510149" cy="461665"/>
          </a:xfrm>
          <a:prstGeom prst="rect">
            <a:avLst/>
          </a:prstGeom>
          <a:noFill/>
        </p:spPr>
        <p:txBody>
          <a:bodyPr wrap="square" rtlCol="0">
            <a:spAutoFit/>
          </a:bodyPr>
          <a:lstStyle/>
          <a:p>
            <a:r>
              <a:rPr lang="en-US" sz="2400" b="1" dirty="0">
                <a:latin typeface="Tw Cen MT" panose="020B0602020104020603" pitchFamily="34" charset="0"/>
              </a:rPr>
              <a:t>Create</a:t>
            </a:r>
          </a:p>
        </p:txBody>
      </p:sp>
      <p:sp>
        <p:nvSpPr>
          <p:cNvPr id="46" name="TextBox 45">
            <a:extLst>
              <a:ext uri="{FF2B5EF4-FFF2-40B4-BE49-F238E27FC236}">
                <a16:creationId xmlns:a16="http://schemas.microsoft.com/office/drawing/2014/main" id="{1AA4FF03-B310-47AF-AC2D-066A6EB1657C}"/>
              </a:ext>
            </a:extLst>
          </p:cNvPr>
          <p:cNvSpPr txBox="1"/>
          <p:nvPr/>
        </p:nvSpPr>
        <p:spPr>
          <a:xfrm>
            <a:off x="4555814" y="354987"/>
            <a:ext cx="1805872"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Prototypes</a:t>
            </a:r>
          </a:p>
        </p:txBody>
      </p:sp>
      <p:sp>
        <p:nvSpPr>
          <p:cNvPr id="47" name="Rectangle 46">
            <a:extLst>
              <a:ext uri="{FF2B5EF4-FFF2-40B4-BE49-F238E27FC236}">
                <a16:creationId xmlns:a16="http://schemas.microsoft.com/office/drawing/2014/main" id="{D9F43081-1CFE-4C7D-9BDB-F5FF62C1992C}"/>
              </a:ext>
            </a:extLst>
          </p:cNvPr>
          <p:cNvSpPr/>
          <p:nvPr/>
        </p:nvSpPr>
        <p:spPr>
          <a:xfrm>
            <a:off x="2127332" y="956669"/>
            <a:ext cx="9828244" cy="1180003"/>
          </a:xfrm>
          <a:prstGeom prst="rect">
            <a:avLst/>
          </a:prstGeom>
        </p:spPr>
        <p:txBody>
          <a:bodyPr wrap="square">
            <a:spAutoFit/>
          </a:bodyPr>
          <a:lstStyle/>
          <a:p>
            <a:pPr marL="228600" marR="0" lvl="0" indent="-228600">
              <a:lnSpc>
                <a:spcPct val="107000"/>
              </a:lnSpc>
              <a:spcBef>
                <a:spcPts val="0"/>
              </a:spcBef>
              <a:spcAft>
                <a:spcPts val="800"/>
              </a:spcAft>
              <a:buSzPts val="1000"/>
              <a:buFont typeface="+mj-lt"/>
              <a:buAutoNum type="arabicPeriod"/>
              <a:tabLst>
                <a:tab pos="457200" algn="l"/>
              </a:tabLst>
            </a:pPr>
            <a:r>
              <a:rPr lang="en-US" sz="1200" dirty="0">
                <a:solidFill>
                  <a:srgbClr val="000000"/>
                </a:solidFill>
                <a:ea typeface="Times New Roman" panose="02020603050405020304" pitchFamily="18" charset="0"/>
                <a:cs typeface="Times New Roman" panose="02020603050405020304" pitchFamily="18" charset="0"/>
              </a:rPr>
              <a:t>Define and create a single object, using an object literal.</a:t>
            </a:r>
            <a:endParaRPr lang="en-US" sz="1200" dirty="0">
              <a:solidFill>
                <a:srgbClr val="000000"/>
              </a:solidFill>
              <a:ea typeface="Calibri" panose="020F0502020204030204" pitchFamily="34" charset="0"/>
              <a:cs typeface="Times New Roman" panose="02020603050405020304" pitchFamily="18" charset="0"/>
            </a:endParaRPr>
          </a:p>
          <a:p>
            <a:pPr marL="228600" marR="0" lvl="0" indent="-228600">
              <a:lnSpc>
                <a:spcPct val="107000"/>
              </a:lnSpc>
              <a:spcBef>
                <a:spcPts val="0"/>
              </a:spcBef>
              <a:spcAft>
                <a:spcPts val="800"/>
              </a:spcAft>
              <a:buSzPts val="1000"/>
              <a:buFont typeface="+mj-lt"/>
              <a:buAutoNum type="arabicPeriod"/>
              <a:tabLst>
                <a:tab pos="457200" algn="l"/>
              </a:tabLst>
            </a:pPr>
            <a:r>
              <a:rPr lang="en-US" sz="1200" dirty="0">
                <a:solidFill>
                  <a:srgbClr val="000000"/>
                </a:solidFill>
                <a:ea typeface="Times New Roman" panose="02020603050405020304" pitchFamily="18" charset="0"/>
                <a:cs typeface="Times New Roman" panose="02020603050405020304" pitchFamily="18" charset="0"/>
              </a:rPr>
              <a:t>Define and create a single object, with the keyword </a:t>
            </a:r>
            <a:r>
              <a:rPr lang="en-US" sz="1200" dirty="0">
                <a:solidFill>
                  <a:srgbClr val="DC143C"/>
                </a:solidFill>
                <a:ea typeface="Times New Roman" panose="02020603050405020304" pitchFamily="18" charset="0"/>
                <a:cs typeface="Courier New" panose="02070309020205020404" pitchFamily="49" charset="0"/>
              </a:rPr>
              <a:t>new</a:t>
            </a:r>
            <a:r>
              <a:rPr lang="en-US" sz="1200" dirty="0">
                <a:solidFill>
                  <a:srgbClr val="000000"/>
                </a:solidFill>
                <a:ea typeface="Times New Roman" panose="02020603050405020304" pitchFamily="18" charset="0"/>
                <a:cs typeface="Times New Roman" panose="02020603050405020304" pitchFamily="18" charset="0"/>
              </a:rPr>
              <a:t>.</a:t>
            </a:r>
            <a:endParaRPr lang="en-US" sz="1200" dirty="0">
              <a:solidFill>
                <a:srgbClr val="000000"/>
              </a:solidFill>
              <a:ea typeface="Calibri" panose="020F0502020204030204" pitchFamily="34" charset="0"/>
              <a:cs typeface="Times New Roman" panose="02020603050405020304" pitchFamily="18" charset="0"/>
            </a:endParaRPr>
          </a:p>
          <a:p>
            <a:pPr marL="228600" marR="0" lvl="0" indent="-228600">
              <a:lnSpc>
                <a:spcPct val="107000"/>
              </a:lnSpc>
              <a:spcBef>
                <a:spcPts val="0"/>
              </a:spcBef>
              <a:spcAft>
                <a:spcPts val="800"/>
              </a:spcAft>
              <a:buSzPts val="1000"/>
              <a:buFont typeface="+mj-lt"/>
              <a:buAutoNum type="arabicPeriod"/>
              <a:tabLst>
                <a:tab pos="457200" algn="l"/>
              </a:tabLst>
            </a:pPr>
            <a:r>
              <a:rPr lang="en-US" sz="1200" dirty="0">
                <a:solidFill>
                  <a:srgbClr val="000000"/>
                </a:solidFill>
                <a:ea typeface="Times New Roman" panose="02020603050405020304" pitchFamily="18" charset="0"/>
                <a:cs typeface="Times New Roman" panose="02020603050405020304" pitchFamily="18" charset="0"/>
              </a:rPr>
              <a:t>Define an object constructor, and then create objects of the constructed type.</a:t>
            </a:r>
            <a:endParaRPr lang="en-US" sz="1200" dirty="0">
              <a:solidFill>
                <a:srgbClr val="000000"/>
              </a:solidFill>
              <a:ea typeface="Calibri" panose="020F0502020204030204" pitchFamily="34" charset="0"/>
              <a:cs typeface="Times New Roman" panose="02020603050405020304" pitchFamily="18" charset="0"/>
            </a:endParaRPr>
          </a:p>
          <a:p>
            <a:pPr>
              <a:lnSpc>
                <a:spcPct val="107000"/>
              </a:lnSpc>
              <a:spcAft>
                <a:spcPts val="800"/>
              </a:spcAft>
            </a:pPr>
            <a:r>
              <a:rPr lang="en-US" sz="1200" dirty="0">
                <a:solidFill>
                  <a:srgbClr val="000000"/>
                </a:solidFill>
                <a:ea typeface="Times New Roman" panose="02020603050405020304" pitchFamily="18" charset="0"/>
                <a:cs typeface="Times New Roman" panose="02020603050405020304" pitchFamily="18" charset="0"/>
              </a:rPr>
              <a:t>In ECMAScript 5, an object can also be created with the function </a:t>
            </a:r>
            <a:r>
              <a:rPr lang="en-US" sz="1200" dirty="0" err="1">
                <a:solidFill>
                  <a:srgbClr val="DC143C"/>
                </a:solidFill>
                <a:ea typeface="Times New Roman" panose="02020603050405020304" pitchFamily="18" charset="0"/>
                <a:cs typeface="Courier New" panose="02070309020205020404" pitchFamily="49" charset="0"/>
              </a:rPr>
              <a:t>Object.create</a:t>
            </a:r>
            <a:r>
              <a:rPr lang="en-US" sz="1200" dirty="0">
                <a:solidFill>
                  <a:srgbClr val="DC143C"/>
                </a:solidFill>
                <a:ea typeface="Times New Roman" panose="02020603050405020304" pitchFamily="18" charset="0"/>
                <a:cs typeface="Courier New" panose="02070309020205020404" pitchFamily="49" charset="0"/>
              </a:rPr>
              <a:t>()</a:t>
            </a:r>
            <a:r>
              <a:rPr lang="en-US" sz="1200" dirty="0">
                <a:solidFill>
                  <a:srgbClr val="000000"/>
                </a:solidFill>
                <a:ea typeface="Times New Roman" panose="02020603050405020304" pitchFamily="18" charset="0"/>
                <a:cs typeface="Times New Roman" panose="02020603050405020304" pitchFamily="18" charset="0"/>
              </a:rPr>
              <a:t>.</a:t>
            </a:r>
            <a:endParaRPr lang="en-US" sz="1200" dirty="0">
              <a:effectLst/>
              <a:ea typeface="Calibri" panose="020F0502020204030204" pitchFamily="34" charset="0"/>
              <a:cs typeface="Times New Roman" panose="02020603050405020304" pitchFamily="18" charset="0"/>
            </a:endParaRPr>
          </a:p>
        </p:txBody>
      </p:sp>
      <p:grpSp>
        <p:nvGrpSpPr>
          <p:cNvPr id="48" name="Group 47">
            <a:extLst>
              <a:ext uri="{FF2B5EF4-FFF2-40B4-BE49-F238E27FC236}">
                <a16:creationId xmlns:a16="http://schemas.microsoft.com/office/drawing/2014/main" id="{DC500AC5-29B6-47CE-AEED-A1D4E2CCBC66}"/>
              </a:ext>
            </a:extLst>
          </p:cNvPr>
          <p:cNvGrpSpPr/>
          <p:nvPr/>
        </p:nvGrpSpPr>
        <p:grpSpPr>
          <a:xfrm>
            <a:off x="2127332" y="2205079"/>
            <a:ext cx="9413463" cy="574624"/>
            <a:chOff x="1163217" y="2109545"/>
            <a:chExt cx="9413463" cy="574624"/>
          </a:xfrm>
        </p:grpSpPr>
        <p:sp>
          <p:nvSpPr>
            <p:cNvPr id="49" name="TextBox 48">
              <a:extLst>
                <a:ext uri="{FF2B5EF4-FFF2-40B4-BE49-F238E27FC236}">
                  <a16:creationId xmlns:a16="http://schemas.microsoft.com/office/drawing/2014/main" id="{76610069-A5A5-4475-8A8A-A71352A668DC}"/>
                </a:ext>
              </a:extLst>
            </p:cNvPr>
            <p:cNvSpPr txBox="1"/>
            <p:nvPr/>
          </p:nvSpPr>
          <p:spPr>
            <a:xfrm>
              <a:off x="1163218" y="2109545"/>
              <a:ext cx="1419106" cy="369332"/>
            </a:xfrm>
            <a:prstGeom prst="rect">
              <a:avLst/>
            </a:prstGeom>
            <a:noFill/>
          </p:spPr>
          <p:txBody>
            <a:bodyPr wrap="none" rtlCol="0">
              <a:spAutoFit/>
            </a:bodyPr>
            <a:lstStyle/>
            <a:p>
              <a:r>
                <a:rPr lang="en-US" b="1" dirty="0"/>
                <a:t>Object literal</a:t>
              </a:r>
            </a:p>
          </p:txBody>
        </p:sp>
        <p:sp>
          <p:nvSpPr>
            <p:cNvPr id="50" name="Rectangle 49">
              <a:extLst>
                <a:ext uri="{FF2B5EF4-FFF2-40B4-BE49-F238E27FC236}">
                  <a16:creationId xmlns:a16="http://schemas.microsoft.com/office/drawing/2014/main" id="{18F1BFD3-91A3-4EB4-AB15-EDB9535A4DD4}"/>
                </a:ext>
              </a:extLst>
            </p:cNvPr>
            <p:cNvSpPr/>
            <p:nvPr/>
          </p:nvSpPr>
          <p:spPr>
            <a:xfrm>
              <a:off x="1163217" y="2403195"/>
              <a:ext cx="9413463" cy="280974"/>
            </a:xfrm>
            <a:prstGeom prst="rect">
              <a:avLst/>
            </a:prstGeom>
          </p:spPr>
          <p:txBody>
            <a:bodyPr wrap="square">
              <a:spAutoFit/>
            </a:bodyPr>
            <a:lstStyle/>
            <a:p>
              <a:pPr>
                <a:lnSpc>
                  <a:spcPct val="107000"/>
                </a:lnSpc>
                <a:spcAft>
                  <a:spcPts val="800"/>
                </a:spcAft>
              </a:pPr>
              <a:r>
                <a:rPr lang="en-US" sz="12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var</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person = {</a:t>
              </a: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firstName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"John"</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lastName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"Doe"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age:</a:t>
              </a:r>
              <a:r>
                <a:rPr lang="en-US" sz="1200" dirty="0">
                  <a:solidFill>
                    <a:srgbClr val="FF0000"/>
                  </a:solidFill>
                  <a:latin typeface="Consolas" panose="020B0609020204030204" pitchFamily="49" charset="0"/>
                  <a:ea typeface="Calibri" panose="020F0502020204030204" pitchFamily="34" charset="0"/>
                  <a:cs typeface="Times New Roman" panose="02020603050405020304" pitchFamily="18" charset="0"/>
                </a:rPr>
                <a:t>50</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eyeColor</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"blue"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51" name="Group 50">
            <a:extLst>
              <a:ext uri="{FF2B5EF4-FFF2-40B4-BE49-F238E27FC236}">
                <a16:creationId xmlns:a16="http://schemas.microsoft.com/office/drawing/2014/main" id="{03078FBA-5C91-4005-AB15-CCA473B4C267}"/>
              </a:ext>
            </a:extLst>
          </p:cNvPr>
          <p:cNvGrpSpPr/>
          <p:nvPr/>
        </p:nvGrpSpPr>
        <p:grpSpPr>
          <a:xfrm>
            <a:off x="2127332" y="2872036"/>
            <a:ext cx="6096000" cy="1387732"/>
            <a:chOff x="1163217" y="2776502"/>
            <a:chExt cx="6096000" cy="1387732"/>
          </a:xfrm>
        </p:grpSpPr>
        <p:sp>
          <p:nvSpPr>
            <p:cNvPr id="87" name="Rectangle 86">
              <a:extLst>
                <a:ext uri="{FF2B5EF4-FFF2-40B4-BE49-F238E27FC236}">
                  <a16:creationId xmlns:a16="http://schemas.microsoft.com/office/drawing/2014/main" id="{3D49F19E-CE67-4175-A0D9-D0985CFEAEAB}"/>
                </a:ext>
              </a:extLst>
            </p:cNvPr>
            <p:cNvSpPr/>
            <p:nvPr/>
          </p:nvSpPr>
          <p:spPr>
            <a:xfrm>
              <a:off x="1163217" y="2776502"/>
              <a:ext cx="3449214" cy="369332"/>
            </a:xfrm>
            <a:prstGeom prst="rect">
              <a:avLst/>
            </a:prstGeom>
          </p:spPr>
          <p:txBody>
            <a:bodyPr wrap="none">
              <a:spAutoFit/>
            </a:bodyPr>
            <a:lstStyle/>
            <a:p>
              <a:pPr>
                <a:spcBef>
                  <a:spcPts val="750"/>
                </a:spcBef>
                <a:spcAft>
                  <a:spcPts val="750"/>
                </a:spcAft>
              </a:pPr>
              <a:r>
                <a:rPr lang="en-US" b="1" dirty="0">
                  <a:solidFill>
                    <a:srgbClr val="000000"/>
                  </a:solidFill>
                  <a:ea typeface="Times New Roman" panose="02020603050405020304" pitchFamily="18" charset="0"/>
                </a:rPr>
                <a:t>Using the JavaScript Keyword new</a:t>
              </a:r>
              <a:endParaRPr lang="en-US" sz="1400" b="1" dirty="0">
                <a:effectLst/>
                <a:ea typeface="Times New Roman" panose="02020603050405020304" pitchFamily="18" charset="0"/>
              </a:endParaRPr>
            </a:p>
          </p:txBody>
        </p:sp>
        <p:sp>
          <p:nvSpPr>
            <p:cNvPr id="88" name="Rectangle 87">
              <a:extLst>
                <a:ext uri="{FF2B5EF4-FFF2-40B4-BE49-F238E27FC236}">
                  <a16:creationId xmlns:a16="http://schemas.microsoft.com/office/drawing/2014/main" id="{918F19F5-C582-4B66-A924-475436B7CF77}"/>
                </a:ext>
              </a:extLst>
            </p:cNvPr>
            <p:cNvSpPr/>
            <p:nvPr/>
          </p:nvSpPr>
          <p:spPr>
            <a:xfrm>
              <a:off x="1163217" y="3092787"/>
              <a:ext cx="6096000" cy="1071447"/>
            </a:xfrm>
            <a:prstGeom prst="rect">
              <a:avLst/>
            </a:prstGeom>
          </p:spPr>
          <p:txBody>
            <a:bodyPr>
              <a:spAutoFit/>
            </a:bodyPr>
            <a:lstStyle/>
            <a:p>
              <a:pPr>
                <a:lnSpc>
                  <a:spcPct val="107000"/>
                </a:lnSpc>
                <a:spcAft>
                  <a:spcPts val="800"/>
                </a:spcAft>
              </a:pPr>
              <a:r>
                <a:rPr lang="en-US" sz="12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var</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person = </a:t>
              </a:r>
              <a:r>
                <a:rPr lang="en-US" sz="12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new</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Object();</a:t>
              </a:r>
              <a:b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person.firstName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"John"</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b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person.lastName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"Doe"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b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person.age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200" dirty="0">
                  <a:solidFill>
                    <a:srgbClr val="FF0000"/>
                  </a:solidFill>
                  <a:latin typeface="Consolas" panose="020B0609020204030204" pitchFamily="49" charset="0"/>
                  <a:ea typeface="Calibri" panose="020F0502020204030204" pitchFamily="34" charset="0"/>
                  <a:cs typeface="Times New Roman" panose="02020603050405020304" pitchFamily="18" charset="0"/>
                </a:rPr>
                <a:t>50</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b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person.eyeColor</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"blue"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89" name="Group 88">
            <a:extLst>
              <a:ext uri="{FF2B5EF4-FFF2-40B4-BE49-F238E27FC236}">
                <a16:creationId xmlns:a16="http://schemas.microsoft.com/office/drawing/2014/main" id="{731C3E1E-2D53-4BAA-8CC6-B2E08C5443DC}"/>
              </a:ext>
            </a:extLst>
          </p:cNvPr>
          <p:cNvGrpSpPr/>
          <p:nvPr/>
        </p:nvGrpSpPr>
        <p:grpSpPr>
          <a:xfrm>
            <a:off x="2127332" y="4296164"/>
            <a:ext cx="4771052" cy="1894909"/>
            <a:chOff x="1163217" y="4200630"/>
            <a:chExt cx="4771052" cy="1894909"/>
          </a:xfrm>
        </p:grpSpPr>
        <p:sp>
          <p:nvSpPr>
            <p:cNvPr id="90" name="Rectangle 89">
              <a:extLst>
                <a:ext uri="{FF2B5EF4-FFF2-40B4-BE49-F238E27FC236}">
                  <a16:creationId xmlns:a16="http://schemas.microsoft.com/office/drawing/2014/main" id="{42A1C550-6D82-45C5-B1E4-695C75FBFD45}"/>
                </a:ext>
              </a:extLst>
            </p:cNvPr>
            <p:cNvSpPr/>
            <p:nvPr/>
          </p:nvSpPr>
          <p:spPr>
            <a:xfrm>
              <a:off x="1163217" y="4200630"/>
              <a:ext cx="2338654" cy="369332"/>
            </a:xfrm>
            <a:prstGeom prst="rect">
              <a:avLst/>
            </a:prstGeom>
          </p:spPr>
          <p:txBody>
            <a:bodyPr wrap="none">
              <a:spAutoFit/>
            </a:bodyPr>
            <a:lstStyle/>
            <a:p>
              <a:r>
                <a:rPr lang="en-US" b="1" dirty="0">
                  <a:solidFill>
                    <a:srgbClr val="000000"/>
                  </a:solidFill>
                  <a:latin typeface="Segoe UI" panose="020B0502040204020203" pitchFamily="34" charset="0"/>
                  <a:ea typeface="Calibri" panose="020F0502020204030204" pitchFamily="34" charset="0"/>
                </a:rPr>
                <a:t>Object Constructors</a:t>
              </a:r>
              <a:endParaRPr lang="en-US" dirty="0"/>
            </a:p>
          </p:txBody>
        </p:sp>
        <p:sp>
          <p:nvSpPr>
            <p:cNvPr id="91" name="Rectangle 90">
              <a:extLst>
                <a:ext uri="{FF2B5EF4-FFF2-40B4-BE49-F238E27FC236}">
                  <a16:creationId xmlns:a16="http://schemas.microsoft.com/office/drawing/2014/main" id="{592E3207-8D98-4EE8-AAE4-95C8435C367F}"/>
                </a:ext>
              </a:extLst>
            </p:cNvPr>
            <p:cNvSpPr/>
            <p:nvPr/>
          </p:nvSpPr>
          <p:spPr>
            <a:xfrm>
              <a:off x="1163217" y="4530239"/>
              <a:ext cx="4771052" cy="1565300"/>
            </a:xfrm>
            <a:prstGeom prst="rect">
              <a:avLst/>
            </a:prstGeom>
          </p:spPr>
          <p:txBody>
            <a:bodyPr wrap="square">
              <a:spAutoFit/>
            </a:bodyPr>
            <a:lstStyle/>
            <a:p>
              <a:pPr>
                <a:lnSpc>
                  <a:spcPct val="107000"/>
                </a:lnSpc>
                <a:spcAft>
                  <a:spcPts val="800"/>
                </a:spcAft>
              </a:pPr>
              <a:r>
                <a:rPr lang="en-US" sz="12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function</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Person(first, last, age, eye) {</a:t>
              </a:r>
              <a:b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2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.firstName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first;</a:t>
              </a:r>
              <a:b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2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.lastName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last;</a:t>
              </a:r>
              <a:b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2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.age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age;</a:t>
              </a:r>
              <a:b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2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2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.eyeColor</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eye;</a:t>
              </a:r>
              <a:b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r>
                <a:rPr lang="en-US" sz="12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var</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p1 = </a:t>
              </a:r>
              <a:r>
                <a:rPr lang="en-US" sz="12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new</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Person(</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"John"</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"Doe"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200" dirty="0">
                  <a:solidFill>
                    <a:srgbClr val="FF0000"/>
                  </a:solidFill>
                  <a:latin typeface="Consolas" panose="020B0609020204030204" pitchFamily="49" charset="0"/>
                  <a:ea typeface="Calibri" panose="020F0502020204030204" pitchFamily="34" charset="0"/>
                  <a:cs typeface="Times New Roman" panose="02020603050405020304" pitchFamily="18" charset="0"/>
                </a:rPr>
                <a:t>50</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"blue"</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en-US" sz="1200" dirty="0"/>
            </a:p>
          </p:txBody>
        </p:sp>
      </p:grpSp>
      <p:sp>
        <p:nvSpPr>
          <p:cNvPr id="92" name="Rectangle 91">
            <a:extLst>
              <a:ext uri="{FF2B5EF4-FFF2-40B4-BE49-F238E27FC236}">
                <a16:creationId xmlns:a16="http://schemas.microsoft.com/office/drawing/2014/main" id="{82AFC8A8-AA80-4FF8-8180-4824E21A6DA0}"/>
              </a:ext>
            </a:extLst>
          </p:cNvPr>
          <p:cNvSpPr/>
          <p:nvPr/>
        </p:nvSpPr>
        <p:spPr>
          <a:xfrm>
            <a:off x="5890399" y="4099118"/>
            <a:ext cx="6096000" cy="1576842"/>
          </a:xfrm>
          <a:prstGeom prst="rect">
            <a:avLst/>
          </a:prstGeom>
        </p:spPr>
        <p:txBody>
          <a:bodyPr>
            <a:spAutoFit/>
          </a:bodyPr>
          <a:lstStyle/>
          <a:p>
            <a:pPr>
              <a:lnSpc>
                <a:spcPct val="107000"/>
              </a:lnSpc>
              <a:spcAft>
                <a:spcPts val="800"/>
              </a:spcAft>
            </a:pPr>
            <a:r>
              <a:rPr lang="en-US" sz="1200" b="1" dirty="0">
                <a:latin typeface="Calibri" panose="020F0502020204030204" pitchFamily="34" charset="0"/>
                <a:ea typeface="Calibri" panose="020F0502020204030204" pitchFamily="34" charset="0"/>
                <a:cs typeface="Times New Roman" panose="02020603050405020304" pitchFamily="18" charset="0"/>
              </a:rPr>
              <a:t>Add property to an object</a:t>
            </a:r>
          </a:p>
          <a:p>
            <a:pPr>
              <a:lnSpc>
                <a:spcPct val="107000"/>
              </a:lnSpc>
              <a:spcAft>
                <a:spcPts val="800"/>
              </a:spcAft>
            </a:pP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p1.nationality = </a:t>
            </a:r>
            <a:r>
              <a:rPr lang="en-US" sz="12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"English"</a:t>
            </a:r>
            <a:r>
              <a:rPr lang="en-US" sz="12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200" b="1" dirty="0">
                <a:latin typeface="Calibri" panose="020F0502020204030204" pitchFamily="34" charset="0"/>
                <a:ea typeface="Calibri" panose="020F0502020204030204" pitchFamily="34" charset="0"/>
                <a:cs typeface="Times New Roman" panose="02020603050405020304" pitchFamily="18" charset="0"/>
              </a:rPr>
              <a:t>Add a method to an object</a:t>
            </a:r>
          </a:p>
          <a:p>
            <a:pPr>
              <a:lnSpc>
                <a:spcPct val="107000"/>
              </a:lnSpc>
            </a:pPr>
            <a: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t>p1.name = </a:t>
            </a:r>
            <a:r>
              <a:rPr lang="en-US" sz="1200" dirty="0">
                <a:solidFill>
                  <a:srgbClr val="0000CD"/>
                </a:solidFill>
                <a:latin typeface="Consolas" panose="020B0609020204030204" pitchFamily="49" charset="0"/>
                <a:ea typeface="Times New Roman" panose="02020603050405020304" pitchFamily="18" charset="0"/>
                <a:cs typeface="Times New Roman" panose="02020603050405020304" pitchFamily="18" charset="0"/>
              </a:rPr>
              <a:t>function</a:t>
            </a:r>
            <a: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t> () {</a:t>
            </a:r>
            <a:b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br>
            <a: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t>  </a:t>
            </a:r>
            <a:r>
              <a:rPr lang="en-US" sz="1200" dirty="0">
                <a:solidFill>
                  <a:srgbClr val="0000CD"/>
                </a:solidFill>
                <a:latin typeface="Consolas" panose="020B0609020204030204" pitchFamily="49" charset="0"/>
                <a:ea typeface="Times New Roman" panose="02020603050405020304" pitchFamily="18" charset="0"/>
                <a:cs typeface="Times New Roman" panose="02020603050405020304" pitchFamily="18" charset="0"/>
              </a:rPr>
              <a:t>return</a:t>
            </a:r>
            <a: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t> </a:t>
            </a:r>
            <a:r>
              <a:rPr lang="en-US" sz="1200" dirty="0" err="1">
                <a:solidFill>
                  <a:srgbClr val="0000CD"/>
                </a:solidFill>
                <a:latin typeface="Consolas" panose="020B0609020204030204" pitchFamily="49" charset="0"/>
                <a:ea typeface="Times New Roman" panose="02020603050405020304" pitchFamily="18" charset="0"/>
                <a:cs typeface="Times New Roman" panose="02020603050405020304" pitchFamily="18" charset="0"/>
              </a:rPr>
              <a:t>this</a:t>
            </a:r>
            <a:r>
              <a:rPr lang="en-US" sz="1200" dirty="0" err="1">
                <a:solidFill>
                  <a:srgbClr val="000000"/>
                </a:solidFill>
                <a:latin typeface="Consolas" panose="020B0609020204030204" pitchFamily="49" charset="0"/>
                <a:ea typeface="Times New Roman" panose="02020603050405020304" pitchFamily="18" charset="0"/>
                <a:cs typeface="Times New Roman" panose="02020603050405020304" pitchFamily="18" charset="0"/>
              </a:rPr>
              <a:t>.firstName</a:t>
            </a:r>
            <a: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t> + </a:t>
            </a:r>
            <a:r>
              <a:rPr lang="en-US" sz="1200" dirty="0">
                <a:solidFill>
                  <a:srgbClr val="A52A2A"/>
                </a:solidFill>
                <a:latin typeface="Consolas" panose="020B0609020204030204" pitchFamily="49" charset="0"/>
                <a:ea typeface="Times New Roman" panose="02020603050405020304" pitchFamily="18" charset="0"/>
                <a:cs typeface="Times New Roman" panose="02020603050405020304" pitchFamily="18" charset="0"/>
              </a:rPr>
              <a:t>" "</a:t>
            </a:r>
            <a: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t> + </a:t>
            </a:r>
            <a:r>
              <a:rPr lang="en-US" sz="1200" dirty="0" err="1">
                <a:solidFill>
                  <a:srgbClr val="0000CD"/>
                </a:solidFill>
                <a:latin typeface="Consolas" panose="020B0609020204030204" pitchFamily="49" charset="0"/>
                <a:ea typeface="Times New Roman" panose="02020603050405020304" pitchFamily="18" charset="0"/>
                <a:cs typeface="Times New Roman" panose="02020603050405020304" pitchFamily="18" charset="0"/>
              </a:rPr>
              <a:t>this</a:t>
            </a:r>
            <a:r>
              <a:rPr lang="en-US" sz="1200" dirty="0" err="1">
                <a:solidFill>
                  <a:srgbClr val="000000"/>
                </a:solidFill>
                <a:latin typeface="Consolas" panose="020B0609020204030204" pitchFamily="49" charset="0"/>
                <a:ea typeface="Times New Roman" panose="02020603050405020304" pitchFamily="18" charset="0"/>
                <a:cs typeface="Times New Roman" panose="02020603050405020304" pitchFamily="18" charset="0"/>
              </a:rPr>
              <a:t>.lastName</a:t>
            </a:r>
            <a: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t>;</a:t>
            </a:r>
            <a:b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br>
            <a:r>
              <a:rPr lang="en-US" sz="1200" dirty="0">
                <a:solidFill>
                  <a:srgbClr val="000000"/>
                </a:solidFill>
                <a:latin typeface="Consolas" panose="020B0609020204030204" pitchFamily="49" charset="0"/>
                <a:ea typeface="Times New Roman" panose="02020603050405020304" pitchFamily="18" charset="0"/>
                <a:cs typeface="Times New Roman" panose="02020603050405020304" pitchFamily="18" charset="0"/>
              </a:rPr>
              <a:t>};</a:t>
            </a:r>
            <a:endParaRPr lang="en-US" sz="12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08430413"/>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250"/>
                                        <p:tgtEl>
                                          <p:spTgt spid="4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1"/>
                                        </p:tgtEl>
                                        <p:attrNameLst>
                                          <p:attrName>style.visibility</p:attrName>
                                        </p:attrNameLst>
                                      </p:cBhvr>
                                      <p:to>
                                        <p:strVal val="visible"/>
                                      </p:to>
                                    </p:set>
                                    <p:animEffect transition="in" filter="fade">
                                      <p:cBhvr>
                                        <p:cTn id="12" dur="250"/>
                                        <p:tgtEl>
                                          <p:spTgt spid="5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9"/>
                                        </p:tgtEl>
                                        <p:attrNameLst>
                                          <p:attrName>style.visibility</p:attrName>
                                        </p:attrNameLst>
                                      </p:cBhvr>
                                      <p:to>
                                        <p:strVal val="visible"/>
                                      </p:to>
                                    </p:set>
                                    <p:animEffect transition="in" filter="fade">
                                      <p:cBhvr>
                                        <p:cTn id="17" dur="250"/>
                                        <p:tgtEl>
                                          <p:spTgt spid="8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92"/>
                                        </p:tgtEl>
                                        <p:attrNameLst>
                                          <p:attrName>style.visibility</p:attrName>
                                        </p:attrNameLst>
                                      </p:cBhvr>
                                      <p:to>
                                        <p:strVal val="visible"/>
                                      </p:to>
                                    </p:set>
                                    <p:animEffect transition="in" filter="fade">
                                      <p:cBhvr>
                                        <p:cTn id="22" dur="25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859616"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4" name="TextBox 43">
            <a:extLst>
              <a:ext uri="{FF2B5EF4-FFF2-40B4-BE49-F238E27FC236}">
                <a16:creationId xmlns:a16="http://schemas.microsoft.com/office/drawing/2014/main" id="{A73AC300-F970-4EDF-9B7E-0C35CE3C70E4}"/>
              </a:ext>
            </a:extLst>
          </p:cNvPr>
          <p:cNvSpPr txBox="1"/>
          <p:nvPr/>
        </p:nvSpPr>
        <p:spPr>
          <a:xfrm>
            <a:off x="2111081" y="364775"/>
            <a:ext cx="1510149"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Primitives</a:t>
            </a:r>
          </a:p>
        </p:txBody>
      </p:sp>
      <p:sp>
        <p:nvSpPr>
          <p:cNvPr id="45" name="TextBox 44">
            <a:extLst>
              <a:ext uri="{FF2B5EF4-FFF2-40B4-BE49-F238E27FC236}">
                <a16:creationId xmlns:a16="http://schemas.microsoft.com/office/drawing/2014/main" id="{964473E3-5D18-4EAA-8450-9C4E5EE758BD}"/>
              </a:ext>
            </a:extLst>
          </p:cNvPr>
          <p:cNvSpPr txBox="1"/>
          <p:nvPr/>
        </p:nvSpPr>
        <p:spPr>
          <a:xfrm>
            <a:off x="3481309" y="359881"/>
            <a:ext cx="1510149"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Create</a:t>
            </a:r>
          </a:p>
        </p:txBody>
      </p:sp>
      <p:sp>
        <p:nvSpPr>
          <p:cNvPr id="46" name="TextBox 45">
            <a:extLst>
              <a:ext uri="{FF2B5EF4-FFF2-40B4-BE49-F238E27FC236}">
                <a16:creationId xmlns:a16="http://schemas.microsoft.com/office/drawing/2014/main" id="{1AA4FF03-B310-47AF-AC2D-066A6EB1657C}"/>
              </a:ext>
            </a:extLst>
          </p:cNvPr>
          <p:cNvSpPr txBox="1"/>
          <p:nvPr/>
        </p:nvSpPr>
        <p:spPr>
          <a:xfrm>
            <a:off x="4555814" y="354987"/>
            <a:ext cx="1805872" cy="461665"/>
          </a:xfrm>
          <a:prstGeom prst="rect">
            <a:avLst/>
          </a:prstGeom>
          <a:noFill/>
        </p:spPr>
        <p:txBody>
          <a:bodyPr wrap="square" rtlCol="0">
            <a:spAutoFit/>
          </a:bodyPr>
          <a:lstStyle/>
          <a:p>
            <a:r>
              <a:rPr lang="en-US" sz="2400" b="1" dirty="0">
                <a:latin typeface="Tw Cen MT" panose="020B0602020104020603" pitchFamily="34" charset="0"/>
              </a:rPr>
              <a:t>Prototypes</a:t>
            </a:r>
          </a:p>
        </p:txBody>
      </p:sp>
      <p:sp>
        <p:nvSpPr>
          <p:cNvPr id="93" name="Rectangle 92">
            <a:extLst>
              <a:ext uri="{FF2B5EF4-FFF2-40B4-BE49-F238E27FC236}">
                <a16:creationId xmlns:a16="http://schemas.microsoft.com/office/drawing/2014/main" id="{DA76EA19-2B07-4DC4-AE2D-4D8B9F87D959}"/>
              </a:ext>
            </a:extLst>
          </p:cNvPr>
          <p:cNvSpPr/>
          <p:nvPr/>
        </p:nvSpPr>
        <p:spPr>
          <a:xfrm>
            <a:off x="2102956" y="940613"/>
            <a:ext cx="6096000" cy="4666790"/>
          </a:xfrm>
          <a:prstGeom prst="rect">
            <a:avLst/>
          </a:prstGeom>
        </p:spPr>
        <p:txBody>
          <a:bodyPr>
            <a:spAutoFit/>
          </a:bodyPr>
          <a:lstStyle/>
          <a:p>
            <a:pPr>
              <a:lnSpc>
                <a:spcPct val="107000"/>
              </a:lnSpc>
              <a:spcAft>
                <a:spcPts val="800"/>
              </a:spcAft>
            </a:pPr>
            <a:r>
              <a:rPr lang="en-US" sz="14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function</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Person(first, last, age, </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eyecolor</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.firstName</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first;</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.lastName</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last;</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.age</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age;</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.eyeColor</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eyecolor</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Person.prototype.nationality</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4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"English"</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400" dirty="0">
                <a:latin typeface="Calibri" panose="020F0502020204030204" pitchFamily="34" charset="0"/>
                <a:ea typeface="Calibri" panose="020F0502020204030204" pitchFamily="34" charset="0"/>
                <a:cs typeface="Times New Roman" panose="02020603050405020304" pitchFamily="18" charset="0"/>
              </a:rPr>
              <a:t> </a:t>
            </a:r>
          </a:p>
          <a:p>
            <a:pPr>
              <a:lnSpc>
                <a:spcPct val="107000"/>
              </a:lnSpc>
              <a:spcAft>
                <a:spcPts val="800"/>
              </a:spcAft>
            </a:pPr>
            <a:r>
              <a:rPr lang="en-US" sz="14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function</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Person(first, last, age, </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eyecolor</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.firstName</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first;</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.lastName</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last;</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.age</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age;</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.eyeColor</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eyecolor</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Person.prototype.name = </a:t>
            </a:r>
            <a:r>
              <a:rPr lang="en-US" sz="14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function</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a:solidFill>
                  <a:srgbClr val="0000CD"/>
                </a:solidFill>
                <a:latin typeface="Consolas" panose="020B0609020204030204" pitchFamily="49" charset="0"/>
                <a:ea typeface="Calibri" panose="020F0502020204030204" pitchFamily="34" charset="0"/>
                <a:cs typeface="Times New Roman" panose="02020603050405020304" pitchFamily="18" charset="0"/>
              </a:rPr>
              <a:t>return</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.firstName</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400" dirty="0">
                <a:solidFill>
                  <a:srgbClr val="A52A2A"/>
                </a:solidFill>
                <a:latin typeface="Consolas" panose="020B0609020204030204" pitchFamily="49" charset="0"/>
                <a:ea typeface="Calibri" panose="020F0502020204030204" pitchFamily="34" charset="0"/>
                <a:cs typeface="Times New Roman" panose="02020603050405020304" pitchFamily="18" charset="0"/>
              </a:rPr>
              <a:t>" "</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 + </a:t>
            </a:r>
            <a:r>
              <a:rPr lang="en-US" sz="1400" dirty="0" err="1">
                <a:solidFill>
                  <a:srgbClr val="0000CD"/>
                </a:solidFill>
                <a:latin typeface="Consolas" panose="020B0609020204030204" pitchFamily="49" charset="0"/>
                <a:ea typeface="Calibri" panose="020F0502020204030204" pitchFamily="34" charset="0"/>
                <a:cs typeface="Times New Roman" panose="02020603050405020304" pitchFamily="18" charset="0"/>
              </a:rPr>
              <a:t>this</a:t>
            </a:r>
            <a:r>
              <a:rPr lang="en-US" sz="1400" dirty="0" err="1">
                <a:solidFill>
                  <a:srgbClr val="000000"/>
                </a:solidFill>
                <a:latin typeface="Consolas" panose="020B0609020204030204" pitchFamily="49" charset="0"/>
                <a:ea typeface="Calibri" panose="020F0502020204030204" pitchFamily="34" charset="0"/>
                <a:cs typeface="Times New Roman" panose="02020603050405020304" pitchFamily="18" charset="0"/>
              </a:rPr>
              <a:t>.lastName</a:t>
            </a: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b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br>
            <a:r>
              <a:rPr lang="en-US" sz="1400" dirty="0">
                <a:solidFill>
                  <a:srgbClr val="000000"/>
                </a:solidFill>
                <a:latin typeface="Consolas" panose="020B0609020204030204" pitchFamily="49" charset="0"/>
                <a:ea typeface="Calibri" panose="020F0502020204030204" pitchFamily="34" charset="0"/>
                <a:cs typeface="Times New Roman" panose="02020603050405020304" pitchFamily="18" charset="0"/>
              </a:rPr>
              <a:t>};</a:t>
            </a:r>
            <a:endParaRPr lang="en-US" sz="14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0449730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859616"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2274161"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6BE0E9FC-F757-4C72-B586-0DC5AC62F287}"/>
              </a:ext>
            </a:extLst>
          </p:cNvPr>
          <p:cNvSpPr txBox="1"/>
          <p:nvPr/>
        </p:nvSpPr>
        <p:spPr>
          <a:xfrm>
            <a:off x="2404392" y="310184"/>
            <a:ext cx="723848" cy="461665"/>
          </a:xfrm>
          <a:prstGeom prst="rect">
            <a:avLst/>
          </a:prstGeom>
          <a:noFill/>
        </p:spPr>
        <p:txBody>
          <a:bodyPr wrap="square" rtlCol="0">
            <a:spAutoFit/>
          </a:bodyPr>
          <a:lstStyle/>
          <a:p>
            <a:r>
              <a:rPr lang="en-US" sz="2400" b="1" dirty="0">
                <a:latin typeface="Tw Cen MT" panose="020B0602020104020603" pitchFamily="34" charset="0"/>
              </a:rPr>
              <a:t>IIFE</a:t>
            </a:r>
          </a:p>
        </p:txBody>
      </p:sp>
      <p:sp>
        <p:nvSpPr>
          <p:cNvPr id="43" name="TextBox 42">
            <a:extLst>
              <a:ext uri="{FF2B5EF4-FFF2-40B4-BE49-F238E27FC236}">
                <a16:creationId xmlns:a16="http://schemas.microsoft.com/office/drawing/2014/main" id="{2F997F7B-20D4-4854-979E-17134DA319FE}"/>
              </a:ext>
            </a:extLst>
          </p:cNvPr>
          <p:cNvSpPr txBox="1"/>
          <p:nvPr/>
        </p:nvSpPr>
        <p:spPr>
          <a:xfrm>
            <a:off x="3124561" y="306042"/>
            <a:ext cx="1298117"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Closure</a:t>
            </a:r>
          </a:p>
        </p:txBody>
      </p:sp>
      <p:sp>
        <p:nvSpPr>
          <p:cNvPr id="44" name="Rectangle 43">
            <a:extLst>
              <a:ext uri="{FF2B5EF4-FFF2-40B4-BE49-F238E27FC236}">
                <a16:creationId xmlns:a16="http://schemas.microsoft.com/office/drawing/2014/main" id="{1710C82D-ED59-4001-AFD0-3023B7ACBD44}"/>
              </a:ext>
            </a:extLst>
          </p:cNvPr>
          <p:cNvSpPr/>
          <p:nvPr/>
        </p:nvSpPr>
        <p:spPr>
          <a:xfrm>
            <a:off x="2363306" y="775991"/>
            <a:ext cx="3996735" cy="375552"/>
          </a:xfrm>
          <a:prstGeom prst="rect">
            <a:avLst/>
          </a:prstGeom>
        </p:spPr>
        <p:txBody>
          <a:bodyPr wrap="none">
            <a:spAutoFit/>
          </a:bodyPr>
          <a:lstStyle/>
          <a:p>
            <a:pPr>
              <a:lnSpc>
                <a:spcPct val="107000"/>
              </a:lnSpc>
              <a:spcBef>
                <a:spcPts val="375"/>
              </a:spcBef>
              <a:spcAft>
                <a:spcPts val="1650"/>
              </a:spcAft>
            </a:pPr>
            <a:r>
              <a:rPr lang="en-US" spc="-15" dirty="0">
                <a:ea typeface="Times New Roman" panose="02020603050405020304" pitchFamily="18" charset="0"/>
                <a:cs typeface="Times New Roman" panose="02020603050405020304" pitchFamily="18" charset="0"/>
              </a:rPr>
              <a:t>Immediately Invoked Function Expression</a:t>
            </a:r>
            <a:endParaRPr lang="en-US" sz="2400" dirty="0">
              <a:effectLst/>
              <a:ea typeface="Calibri" panose="020F0502020204030204" pitchFamily="34" charset="0"/>
              <a:cs typeface="Times New Roman" panose="02020603050405020304" pitchFamily="18" charset="0"/>
            </a:endParaRPr>
          </a:p>
        </p:txBody>
      </p:sp>
      <p:sp>
        <p:nvSpPr>
          <p:cNvPr id="45" name="Rectangle 44">
            <a:extLst>
              <a:ext uri="{FF2B5EF4-FFF2-40B4-BE49-F238E27FC236}">
                <a16:creationId xmlns:a16="http://schemas.microsoft.com/office/drawing/2014/main" id="{550EDB2E-78BD-4AF4-87D7-24275AA92453}"/>
              </a:ext>
            </a:extLst>
          </p:cNvPr>
          <p:cNvSpPr/>
          <p:nvPr/>
        </p:nvSpPr>
        <p:spPr>
          <a:xfrm>
            <a:off x="2374190" y="1257414"/>
            <a:ext cx="6428791" cy="670120"/>
          </a:xfrm>
          <a:prstGeom prst="rect">
            <a:avLst/>
          </a:prstGeom>
        </p:spPr>
        <p:txBody>
          <a:bodyPr wrap="square">
            <a:spAutoFit/>
          </a:bodyPr>
          <a:lstStyle/>
          <a:p>
            <a:pPr>
              <a:lnSpc>
                <a:spcPct val="107000"/>
              </a:lnSpc>
              <a:spcAft>
                <a:spcPts val="800"/>
              </a:spcAft>
            </a:pPr>
            <a:r>
              <a:rPr lang="en-US" spc="-5" dirty="0">
                <a:solidFill>
                  <a:srgbClr val="333333"/>
                </a:solidFill>
                <a:latin typeface="Arial" panose="020B0604020202020204" pitchFamily="34" charset="0"/>
                <a:ea typeface="Calibri" panose="020F0502020204030204" pitchFamily="34" charset="0"/>
                <a:cs typeface="Times New Roman" panose="02020603050405020304" pitchFamily="18" charset="0"/>
              </a:rPr>
              <a:t>It is a design pattern which is also known as a </a:t>
            </a:r>
            <a:r>
              <a:rPr lang="en-US" spc="-5" dirty="0">
                <a:latin typeface="Arial" panose="020B0604020202020204" pitchFamily="34" charset="0"/>
                <a:ea typeface="Calibri" panose="020F0502020204030204" pitchFamily="34" charset="0"/>
                <a:cs typeface="Times New Roman" panose="02020603050405020304" pitchFamily="18" charset="0"/>
              </a:rPr>
              <a:t>Self-Executing Anonymous Function</a:t>
            </a:r>
            <a:r>
              <a:rPr lang="en-US" spc="-5" dirty="0">
                <a:solidFill>
                  <a:srgbClr val="333333"/>
                </a:solidFill>
                <a:latin typeface="Arial" panose="020B0604020202020204" pitchFamily="34" charset="0"/>
                <a:ea typeface="Calibri" panose="020F0502020204030204" pitchFamily="34" charset="0"/>
                <a:cs typeface="Times New Roman" panose="02020603050405020304" pitchFamily="18" charset="0"/>
              </a:rPr>
              <a:t> and contains two major parts. </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
        <p:nvSpPr>
          <p:cNvPr id="46" name="Rectangle 45">
            <a:extLst>
              <a:ext uri="{FF2B5EF4-FFF2-40B4-BE49-F238E27FC236}">
                <a16:creationId xmlns:a16="http://schemas.microsoft.com/office/drawing/2014/main" id="{1FDCD111-9AE7-4195-8EFB-762A3CC47221}"/>
              </a:ext>
            </a:extLst>
          </p:cNvPr>
          <p:cNvSpPr/>
          <p:nvPr/>
        </p:nvSpPr>
        <p:spPr>
          <a:xfrm>
            <a:off x="4644638" y="1927534"/>
            <a:ext cx="3439886" cy="967957"/>
          </a:xfrm>
          <a:prstGeom prst="rect">
            <a:avLst/>
          </a:prstGeom>
        </p:spPr>
        <p:txBody>
          <a:bodyPr wrap="square">
            <a:spAutoFit/>
          </a:bodyPr>
          <a:lstStyle/>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pc="-5" dirty="0">
                <a:solidFill>
                  <a:srgbClr val="999999"/>
                </a:solidFill>
                <a:latin typeface="Consolas" panose="020B0609020204030204" pitchFamily="49" charset="0"/>
                <a:ea typeface="Times New Roman" panose="02020603050405020304" pitchFamily="18" charset="0"/>
                <a:cs typeface="Courier New" panose="02070309020205020404" pitchFamily="49" charset="0"/>
              </a:rPr>
              <a:t>(</a:t>
            </a:r>
            <a:r>
              <a:rPr lang="en-US" spc="-5" dirty="0">
                <a:solidFill>
                  <a:srgbClr val="0077AA"/>
                </a:solidFill>
                <a:latin typeface="Consolas" panose="020B0609020204030204" pitchFamily="49" charset="0"/>
                <a:ea typeface="Times New Roman" panose="02020603050405020304" pitchFamily="18" charset="0"/>
                <a:cs typeface="Courier New" panose="02070309020205020404" pitchFamily="49" charset="0"/>
              </a:rPr>
              <a:t>function</a:t>
            </a:r>
            <a:r>
              <a:rPr lang="en-US" spc="-5"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spc="-5" dirty="0">
                <a:solidFill>
                  <a:srgbClr val="999999"/>
                </a:solidFill>
                <a:latin typeface="Consolas" panose="020B0609020204030204" pitchFamily="49" charset="0"/>
                <a:ea typeface="Times New Roman" panose="02020603050405020304" pitchFamily="18" charset="0"/>
                <a:cs typeface="Courier New" panose="02070309020205020404" pitchFamily="49" charset="0"/>
              </a:rPr>
              <a:t>()</a:t>
            </a:r>
            <a:r>
              <a:rPr lang="en-US" spc="-5"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a:t>
            </a:r>
            <a:r>
              <a:rPr lang="en-US" spc="-5" dirty="0">
                <a:solidFill>
                  <a:srgbClr val="999999"/>
                </a:solidFill>
                <a:latin typeface="Consolas" panose="020B0609020204030204" pitchFamily="49" charset="0"/>
                <a:ea typeface="Times New Roman" panose="02020603050405020304" pitchFamily="18" charset="0"/>
                <a:cs typeface="Courier New" panose="02070309020205020404" pitchFamily="49" charset="0"/>
              </a:rPr>
              <a:t>{</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pc="-5" dirty="0">
                <a:solidFill>
                  <a:srgbClr val="333333"/>
                </a:solidFill>
                <a:latin typeface="Consolas" panose="020B0609020204030204" pitchFamily="49" charset="0"/>
                <a:ea typeface="Times New Roman" panose="02020603050405020304" pitchFamily="18" charset="0"/>
                <a:cs typeface="Courier New" panose="02070309020205020404" pitchFamily="49" charset="0"/>
              </a:rPr>
              <a:t>    statements</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pc="-5" dirty="0">
                <a:solidFill>
                  <a:srgbClr val="999999"/>
                </a:solidFill>
                <a:latin typeface="Consolas" panose="020B0609020204030204" pitchFamily="49" charset="0"/>
                <a:ea typeface="Times New Roman" panose="02020603050405020304" pitchFamily="18" charset="0"/>
                <a:cs typeface="Courier New" panose="02070309020205020404" pitchFamily="49" charset="0"/>
              </a:rPr>
              <a: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7" name="Rectangle 3">
            <a:extLst>
              <a:ext uri="{FF2B5EF4-FFF2-40B4-BE49-F238E27FC236}">
                <a16:creationId xmlns:a16="http://schemas.microsoft.com/office/drawing/2014/main" id="{36893E8D-CD90-4B3A-BC5F-590558F11564}"/>
              </a:ext>
            </a:extLst>
          </p:cNvPr>
          <p:cNvSpPr>
            <a:spLocks noChangeArrowheads="1"/>
          </p:cNvSpPr>
          <p:nvPr/>
        </p:nvSpPr>
        <p:spPr bwMode="auto">
          <a:xfrm>
            <a:off x="2476827" y="2895491"/>
            <a:ext cx="6428791"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chemeClr val="tx1"/>
                </a:solidFill>
                <a:effectLst/>
                <a:ea typeface="Calibri" panose="020F0502020204030204" pitchFamily="34" charset="0"/>
                <a:cs typeface="Times New Roman" panose="02020603050405020304" pitchFamily="18" charset="0"/>
              </a:rPr>
              <a:t>First part </a:t>
            </a:r>
            <a:endParaRPr kumimoji="0" lang="en-US" altLang="en-US"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3D7E9A"/>
                </a:solidFill>
                <a:effectLst/>
                <a:ea typeface="Calibri" panose="020F0502020204030204" pitchFamily="34" charset="0"/>
                <a:cs typeface="Courier New" panose="02070309020205020404" pitchFamily="49" charset="0"/>
              </a:rPr>
              <a:t>Grouping Operator</a:t>
            </a:r>
            <a:r>
              <a:rPr kumimoji="0" lang="en-US" altLang="en-US" b="0" i="0" u="none" strike="noStrike" cap="none" normalizeH="0" baseline="0" dirty="0">
                <a:ln>
                  <a:noFill/>
                </a:ln>
                <a:solidFill>
                  <a:srgbClr val="333333"/>
                </a:solidFill>
                <a:effectLst/>
                <a:ea typeface="Calibri" panose="020F0502020204030204" pitchFamily="34" charset="0"/>
                <a:cs typeface="Arial" panose="020B0604020202020204" pitchFamily="34" charset="0"/>
              </a:rPr>
              <a:t> </a:t>
            </a:r>
            <a:r>
              <a:rPr kumimoji="0" lang="en-US" altLang="en-US" b="0" i="0" u="none" strike="noStrike" cap="none" normalizeH="0" baseline="0" dirty="0">
                <a:ln>
                  <a:noFill/>
                </a:ln>
                <a:solidFill>
                  <a:srgbClr val="333333"/>
                </a:solidFill>
                <a:effectLst/>
                <a:ea typeface="Calibri" panose="020F0502020204030204" pitchFamily="34" charset="0"/>
                <a:cs typeface="Courier New" panose="02070309020205020404" pitchFamily="49" charset="0"/>
              </a:rPr>
              <a:t>()</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333333"/>
                </a:solidFill>
                <a:effectLst/>
                <a:ea typeface="Calibri" panose="020F0502020204030204" pitchFamily="34" charset="0"/>
                <a:cs typeface="Arial" panose="020B0604020202020204" pitchFamily="34" charset="0"/>
              </a:rPr>
              <a:t>This prevents accessing variables within the IIFE as polluting the global scope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1" i="0" u="none" strike="noStrike" cap="none" normalizeH="0" baseline="0" dirty="0">
                <a:ln>
                  <a:noFill/>
                </a:ln>
                <a:solidFill>
                  <a:srgbClr val="333333"/>
                </a:solidFill>
                <a:effectLst/>
                <a:ea typeface="Calibri" panose="020F0502020204030204" pitchFamily="34" charset="0"/>
                <a:cs typeface="Arial" panose="020B0604020202020204" pitchFamily="34" charset="0"/>
              </a:rPr>
              <a:t>Second part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333333"/>
                </a:solidFill>
                <a:effectLst/>
                <a:ea typeface="Calibri" panose="020F0502020204030204" pitchFamily="34" charset="0"/>
                <a:cs typeface="Arial" panose="020B0604020202020204" pitchFamily="34" charset="0"/>
              </a:rPr>
              <a:t>creates the immediately executing function expression </a:t>
            </a:r>
            <a:r>
              <a:rPr kumimoji="0" lang="en-US" altLang="en-US" b="0" i="0" u="none" strike="noStrike" cap="none" normalizeH="0" baseline="0" dirty="0">
                <a:ln>
                  <a:noFill/>
                </a:ln>
                <a:solidFill>
                  <a:srgbClr val="333333"/>
                </a:solidFill>
                <a:effectLst/>
                <a:ea typeface="Calibri" panose="020F0502020204030204" pitchFamily="34" charset="0"/>
                <a:cs typeface="Courier New" panose="02070309020205020404" pitchFamily="49" charset="0"/>
              </a:rPr>
              <a:t>()</a:t>
            </a:r>
            <a:endParaRPr kumimoji="0" lang="en-US" altLang="en-US"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97896869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p:cTn id="7" dur="500" fill="hold"/>
                                        <p:tgtEl>
                                          <p:spTgt spid="45"/>
                                        </p:tgtEl>
                                        <p:attrNameLst>
                                          <p:attrName>ppt_w</p:attrName>
                                        </p:attrNameLst>
                                      </p:cBhvr>
                                      <p:tavLst>
                                        <p:tav tm="0">
                                          <p:val>
                                            <p:fltVal val="0"/>
                                          </p:val>
                                        </p:tav>
                                        <p:tav tm="100000">
                                          <p:val>
                                            <p:strVal val="#ppt_w"/>
                                          </p:val>
                                        </p:tav>
                                      </p:tavLst>
                                    </p:anim>
                                    <p:anim calcmode="lin" valueType="num">
                                      <p:cBhvr>
                                        <p:cTn id="8" dur="500" fill="hold"/>
                                        <p:tgtEl>
                                          <p:spTgt spid="45"/>
                                        </p:tgtEl>
                                        <p:attrNameLst>
                                          <p:attrName>ppt_h</p:attrName>
                                        </p:attrNameLst>
                                      </p:cBhvr>
                                      <p:tavLst>
                                        <p:tav tm="0">
                                          <p:val>
                                            <p:fltVal val="0"/>
                                          </p:val>
                                        </p:tav>
                                        <p:tav tm="100000">
                                          <p:val>
                                            <p:strVal val="#ppt_h"/>
                                          </p:val>
                                        </p:tav>
                                      </p:tavLst>
                                    </p:anim>
                                    <p:animEffect transition="in" filter="fade">
                                      <p:cBhvr>
                                        <p:cTn id="9" dur="500"/>
                                        <p:tgtEl>
                                          <p:spTgt spid="4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6"/>
                                        </p:tgtEl>
                                        <p:attrNameLst>
                                          <p:attrName>style.visibility</p:attrName>
                                        </p:attrNameLst>
                                      </p:cBhvr>
                                      <p:to>
                                        <p:strVal val="visible"/>
                                      </p:to>
                                    </p:set>
                                    <p:anim calcmode="lin" valueType="num">
                                      <p:cBhvr>
                                        <p:cTn id="14" dur="250" fill="hold"/>
                                        <p:tgtEl>
                                          <p:spTgt spid="46"/>
                                        </p:tgtEl>
                                        <p:attrNameLst>
                                          <p:attrName>ppt_w</p:attrName>
                                        </p:attrNameLst>
                                      </p:cBhvr>
                                      <p:tavLst>
                                        <p:tav tm="0">
                                          <p:val>
                                            <p:fltVal val="0"/>
                                          </p:val>
                                        </p:tav>
                                        <p:tav tm="100000">
                                          <p:val>
                                            <p:strVal val="#ppt_w"/>
                                          </p:val>
                                        </p:tav>
                                      </p:tavLst>
                                    </p:anim>
                                    <p:anim calcmode="lin" valueType="num">
                                      <p:cBhvr>
                                        <p:cTn id="15" dur="250" fill="hold"/>
                                        <p:tgtEl>
                                          <p:spTgt spid="46"/>
                                        </p:tgtEl>
                                        <p:attrNameLst>
                                          <p:attrName>ppt_h</p:attrName>
                                        </p:attrNameLst>
                                      </p:cBhvr>
                                      <p:tavLst>
                                        <p:tav tm="0">
                                          <p:val>
                                            <p:fltVal val="0"/>
                                          </p:val>
                                        </p:tav>
                                        <p:tav tm="100000">
                                          <p:val>
                                            <p:strVal val="#ppt_h"/>
                                          </p:val>
                                        </p:tav>
                                      </p:tavLst>
                                    </p:anim>
                                    <p:animEffect transition="in" filter="fade">
                                      <p:cBhvr>
                                        <p:cTn id="16" dur="250"/>
                                        <p:tgtEl>
                                          <p:spTgt spid="46"/>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7"/>
                                        </p:tgtEl>
                                        <p:attrNameLst>
                                          <p:attrName>style.visibility</p:attrName>
                                        </p:attrNameLst>
                                      </p:cBhvr>
                                      <p:to>
                                        <p:strVal val="visible"/>
                                      </p:to>
                                    </p:set>
                                    <p:anim calcmode="lin" valueType="num">
                                      <p:cBhvr>
                                        <p:cTn id="21" dur="250" fill="hold"/>
                                        <p:tgtEl>
                                          <p:spTgt spid="47"/>
                                        </p:tgtEl>
                                        <p:attrNameLst>
                                          <p:attrName>ppt_w</p:attrName>
                                        </p:attrNameLst>
                                      </p:cBhvr>
                                      <p:tavLst>
                                        <p:tav tm="0">
                                          <p:val>
                                            <p:fltVal val="0"/>
                                          </p:val>
                                        </p:tav>
                                        <p:tav tm="100000">
                                          <p:val>
                                            <p:strVal val="#ppt_w"/>
                                          </p:val>
                                        </p:tav>
                                      </p:tavLst>
                                    </p:anim>
                                    <p:anim calcmode="lin" valueType="num">
                                      <p:cBhvr>
                                        <p:cTn id="22" dur="250" fill="hold"/>
                                        <p:tgtEl>
                                          <p:spTgt spid="47"/>
                                        </p:tgtEl>
                                        <p:attrNameLst>
                                          <p:attrName>ppt_h</p:attrName>
                                        </p:attrNameLst>
                                      </p:cBhvr>
                                      <p:tavLst>
                                        <p:tav tm="0">
                                          <p:val>
                                            <p:fltVal val="0"/>
                                          </p:val>
                                        </p:tav>
                                        <p:tav tm="100000">
                                          <p:val>
                                            <p:strVal val="#ppt_h"/>
                                          </p:val>
                                        </p:tav>
                                      </p:tavLst>
                                    </p:anim>
                                    <p:animEffect transition="in" filter="fade">
                                      <p:cBhvr>
                                        <p:cTn id="23" dur="25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47" grpId="0"/>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859616"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2274161"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6BE0E9FC-F757-4C72-B586-0DC5AC62F287}"/>
              </a:ext>
            </a:extLst>
          </p:cNvPr>
          <p:cNvSpPr txBox="1"/>
          <p:nvPr/>
        </p:nvSpPr>
        <p:spPr>
          <a:xfrm>
            <a:off x="2404392" y="310184"/>
            <a:ext cx="723848"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IIFE</a:t>
            </a:r>
          </a:p>
        </p:txBody>
      </p:sp>
      <p:sp>
        <p:nvSpPr>
          <p:cNvPr id="43" name="TextBox 42">
            <a:extLst>
              <a:ext uri="{FF2B5EF4-FFF2-40B4-BE49-F238E27FC236}">
                <a16:creationId xmlns:a16="http://schemas.microsoft.com/office/drawing/2014/main" id="{2F997F7B-20D4-4854-979E-17134DA319FE}"/>
              </a:ext>
            </a:extLst>
          </p:cNvPr>
          <p:cNvSpPr txBox="1"/>
          <p:nvPr/>
        </p:nvSpPr>
        <p:spPr>
          <a:xfrm>
            <a:off x="3124561" y="306042"/>
            <a:ext cx="1298117" cy="461665"/>
          </a:xfrm>
          <a:prstGeom prst="rect">
            <a:avLst/>
          </a:prstGeom>
          <a:noFill/>
        </p:spPr>
        <p:txBody>
          <a:bodyPr wrap="square" rtlCol="0">
            <a:spAutoFit/>
          </a:bodyPr>
          <a:lstStyle/>
          <a:p>
            <a:r>
              <a:rPr lang="en-US" sz="2400" b="1" dirty="0">
                <a:latin typeface="Tw Cen MT" panose="020B0602020104020603" pitchFamily="34" charset="0"/>
              </a:rPr>
              <a:t>Closure</a:t>
            </a:r>
          </a:p>
        </p:txBody>
      </p:sp>
      <p:sp>
        <p:nvSpPr>
          <p:cNvPr id="44" name="Rectangle 43">
            <a:extLst>
              <a:ext uri="{FF2B5EF4-FFF2-40B4-BE49-F238E27FC236}">
                <a16:creationId xmlns:a16="http://schemas.microsoft.com/office/drawing/2014/main" id="{52FB6313-BBA5-41F3-9B14-CB3D5620B824}"/>
              </a:ext>
            </a:extLst>
          </p:cNvPr>
          <p:cNvSpPr/>
          <p:nvPr/>
        </p:nvSpPr>
        <p:spPr>
          <a:xfrm>
            <a:off x="2372828" y="775991"/>
            <a:ext cx="7088956" cy="670312"/>
          </a:xfrm>
          <a:prstGeom prst="rect">
            <a:avLst/>
          </a:prstGeom>
        </p:spPr>
        <p:txBody>
          <a:bodyPr wrap="square">
            <a:spAutoFit/>
          </a:bodyPr>
          <a:lstStyle/>
          <a:p>
            <a:pPr>
              <a:lnSpc>
                <a:spcPct val="107000"/>
              </a:lnSpc>
              <a:spcAft>
                <a:spcPts val="800"/>
              </a:spcAft>
            </a:pPr>
            <a:r>
              <a:rPr lang="en-US" spc="-5" dirty="0">
                <a:latin typeface="Georgia" panose="02040502050405020303" pitchFamily="18" charset="0"/>
                <a:ea typeface="Calibri" panose="020F0502020204030204" pitchFamily="34" charset="0"/>
                <a:cs typeface="Times New Roman" panose="02020603050405020304" pitchFamily="18" charset="0"/>
              </a:rPr>
              <a:t>A closure is a feature in JavaScript where an inner function has access to the outer (enclosing) function’s variables</a:t>
            </a:r>
            <a:r>
              <a:rPr lang="en-US" spc="-5" dirty="0">
                <a:latin typeface="Times New Roman" panose="02020603050405020304" pitchFamily="18" charset="0"/>
                <a:ea typeface="Calibri" panose="020F0502020204030204" pitchFamily="34" charset="0"/>
                <a:cs typeface="Times New Roman" panose="02020603050405020304" pitchFamily="18" charset="0"/>
              </a:rPr>
              <a:t> </a:t>
            </a:r>
            <a:r>
              <a:rPr lang="en-US" spc="-5" dirty="0">
                <a:latin typeface="Georgia" panose="02040502050405020303" pitchFamily="18" charset="0"/>
                <a:ea typeface="Calibri" panose="020F0502020204030204" pitchFamily="34" charset="0"/>
                <a:cs typeface="Georgia" panose="02040502050405020303" pitchFamily="18" charset="0"/>
              </a:rPr>
              <a:t>—</a:t>
            </a:r>
            <a:r>
              <a:rPr lang="en-US" spc="-5" dirty="0">
                <a:latin typeface="Times New Roman" panose="02020603050405020304" pitchFamily="18" charset="0"/>
                <a:ea typeface="Calibri" panose="020F0502020204030204" pitchFamily="34" charset="0"/>
                <a:cs typeface="Times New Roman" panose="02020603050405020304" pitchFamily="18" charset="0"/>
              </a:rPr>
              <a:t> </a:t>
            </a:r>
            <a:r>
              <a:rPr lang="en-US" spc="-5" dirty="0">
                <a:latin typeface="Georgia" panose="02040502050405020303" pitchFamily="18" charset="0"/>
                <a:ea typeface="Calibri" panose="020F0502020204030204" pitchFamily="34" charset="0"/>
                <a:cs typeface="Times New Roman" panose="02020603050405020304" pitchFamily="18" charset="0"/>
              </a:rPr>
              <a:t>a scope chain.</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5" name="Rectangle 1">
            <a:extLst>
              <a:ext uri="{FF2B5EF4-FFF2-40B4-BE49-F238E27FC236}">
                <a16:creationId xmlns:a16="http://schemas.microsoft.com/office/drawing/2014/main" id="{29E7DB85-CB52-4950-A3C5-CEA97A2277F1}"/>
              </a:ext>
            </a:extLst>
          </p:cNvPr>
          <p:cNvSpPr>
            <a:spLocks noChangeArrowheads="1"/>
          </p:cNvSpPr>
          <p:nvPr/>
        </p:nvSpPr>
        <p:spPr bwMode="auto">
          <a:xfrm>
            <a:off x="2372827" y="1569413"/>
            <a:ext cx="676844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tx1"/>
                </a:solidFill>
                <a:effectLst/>
                <a:latin typeface="Georgia" panose="02040502050405020303" pitchFamily="18" charset="0"/>
                <a:ea typeface="Calibri" panose="020F0502020204030204" pitchFamily="34" charset="0"/>
                <a:cs typeface="Times New Roman" panose="02020603050405020304" pitchFamily="18" charset="0"/>
              </a:rPr>
              <a:t>In other words, the</a:t>
            </a:r>
            <a:r>
              <a:rPr kumimoji="0" lang="en-US" altLang="en-US" sz="16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sz="1200" b="0" i="0" u="none" strike="noStrike" cap="none" normalizeH="0" baseline="0" dirty="0">
                <a:ln>
                  <a:noFill/>
                </a:ln>
                <a:solidFill>
                  <a:schemeClr val="tx1"/>
                </a:solidFill>
                <a:effectLst/>
                <a:latin typeface="Arial Unicode MS"/>
                <a:ea typeface="Calibri" panose="020F0502020204030204" pitchFamily="34" charset="0"/>
                <a:cs typeface="Courier New" panose="02070309020205020404" pitchFamily="49" charset="0"/>
              </a:rPr>
              <a:t>inner</a:t>
            </a:r>
            <a:r>
              <a:rPr kumimoji="0" lang="en-US" altLang="en-US" sz="16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 </a:t>
            </a:r>
            <a:r>
              <a:rPr kumimoji="0" lang="en-US" altLang="en-US" sz="1600" b="0" i="0" u="none" strike="noStrike" cap="none" normalizeH="0" baseline="0" dirty="0">
                <a:ln>
                  <a:noFill/>
                </a:ln>
                <a:solidFill>
                  <a:schemeClr val="tx1"/>
                </a:solidFill>
                <a:effectLst/>
                <a:latin typeface="Georgia" panose="02040502050405020303" pitchFamily="18" charset="0"/>
                <a:ea typeface="Calibri" panose="020F0502020204030204" pitchFamily="34" charset="0"/>
                <a:cs typeface="Times New Roman" panose="02020603050405020304" pitchFamily="18" charset="0"/>
              </a:rPr>
              <a:t>function preserves the scope chain of the enclosing function at the time the enclosing function was executed, and thus can access the enclosing function</a:t>
            </a:r>
            <a:r>
              <a:rPr kumimoji="0" lang="en-US" altLang="en-US" sz="16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a:t>
            </a:r>
            <a:r>
              <a:rPr kumimoji="0" lang="en-US" altLang="en-US" sz="1600" b="0" i="0" u="none" strike="noStrike" cap="none" normalizeH="0" baseline="0" dirty="0">
                <a:ln>
                  <a:noFill/>
                </a:ln>
                <a:solidFill>
                  <a:schemeClr val="tx1"/>
                </a:solidFill>
                <a:effectLst/>
                <a:latin typeface="Georgia" panose="02040502050405020303" pitchFamily="18" charset="0"/>
                <a:ea typeface="Calibri" panose="020F0502020204030204" pitchFamily="34" charset="0"/>
                <a:cs typeface="Times New Roman" panose="02020603050405020304" pitchFamily="18" charset="0"/>
              </a:rPr>
              <a:t>s variables.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6" name="Rectangle 45">
            <a:extLst>
              <a:ext uri="{FF2B5EF4-FFF2-40B4-BE49-F238E27FC236}">
                <a16:creationId xmlns:a16="http://schemas.microsoft.com/office/drawing/2014/main" id="{79C4E235-4F2A-4779-B842-DAAA21191785}"/>
              </a:ext>
            </a:extLst>
          </p:cNvPr>
          <p:cNvSpPr/>
          <p:nvPr/>
        </p:nvSpPr>
        <p:spPr>
          <a:xfrm>
            <a:off x="2372827" y="2523520"/>
            <a:ext cx="3038888" cy="2462213"/>
          </a:xfrm>
          <a:prstGeom prst="rect">
            <a:avLst/>
          </a:prstGeom>
          <a:solidFill>
            <a:schemeClr val="tx1"/>
          </a:solidFill>
        </p:spPr>
        <p:txBody>
          <a:bodyPr wrap="square">
            <a:spAutoFit/>
          </a:bodyPr>
          <a:lstStyle/>
          <a:p>
            <a:br>
              <a:rPr lang="en-US" sz="1400" dirty="0">
                <a:solidFill>
                  <a:srgbClr val="D4D4D4"/>
                </a:solidFill>
                <a:latin typeface="Consolas" panose="020B0609020204030204" pitchFamily="49" charset="0"/>
              </a:rPr>
            </a:b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a:t>
            </a:r>
            <a:r>
              <a:rPr lang="en-US" sz="1400" dirty="0">
                <a:solidFill>
                  <a:srgbClr val="DCDCAA"/>
                </a:solidFill>
                <a:latin typeface="Consolas" panose="020B0609020204030204" pitchFamily="49" charset="0"/>
              </a:rPr>
              <a:t>outer</a:t>
            </a:r>
            <a:r>
              <a:rPr lang="en-US" sz="1400" dirty="0">
                <a:solidFill>
                  <a:srgbClr val="D4D4D4"/>
                </a:solidFill>
                <a:latin typeface="Consolas" panose="020B0609020204030204" pitchFamily="49" charset="0"/>
              </a:rPr>
              <a:t>() {</a:t>
            </a:r>
          </a:p>
          <a:p>
            <a:r>
              <a:rPr lang="en-US" sz="1400" dirty="0">
                <a:solidFill>
                  <a:srgbClr val="569CD6"/>
                </a:solidFill>
                <a:latin typeface="Consolas" panose="020B0609020204030204" pitchFamily="49" charset="0"/>
              </a:rPr>
              <a:t>    var</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b</a:t>
            </a:r>
            <a:r>
              <a:rPr lang="en-US" sz="1400" dirty="0">
                <a:solidFill>
                  <a:srgbClr val="D4D4D4"/>
                </a:solidFill>
                <a:latin typeface="Consolas" panose="020B0609020204030204" pitchFamily="49" charset="0"/>
              </a:rPr>
              <a:t> = </a:t>
            </a:r>
            <a:r>
              <a:rPr lang="en-US" sz="1400" dirty="0">
                <a:solidFill>
                  <a:srgbClr val="B5CEA8"/>
                </a:solidFill>
                <a:latin typeface="Consolas" panose="020B0609020204030204" pitchFamily="49" charset="0"/>
              </a:rPr>
              <a:t>10</a:t>
            </a:r>
            <a:r>
              <a:rPr lang="en-US" sz="1400" dirty="0">
                <a:solidFill>
                  <a:srgbClr val="D4D4D4"/>
                </a:solidFill>
                <a:latin typeface="Consolas" panose="020B0609020204030204" pitchFamily="49" charset="0"/>
              </a:rPr>
              <a:t>;</a:t>
            </a:r>
          </a:p>
          <a:p>
            <a:pPr lvl="1"/>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a:t>
            </a:r>
            <a:r>
              <a:rPr lang="en-US" sz="1400" dirty="0">
                <a:solidFill>
                  <a:srgbClr val="DCDCAA"/>
                </a:solidFill>
                <a:latin typeface="Consolas" panose="020B0609020204030204" pitchFamily="49" charset="0"/>
              </a:rPr>
              <a:t>inner</a:t>
            </a:r>
            <a:r>
              <a:rPr lang="en-US" sz="1400" dirty="0">
                <a:solidFill>
                  <a:srgbClr val="D4D4D4"/>
                </a:solidFill>
                <a:latin typeface="Consolas" panose="020B0609020204030204" pitchFamily="49" charset="0"/>
              </a:rPr>
              <a:t>() {</a:t>
            </a:r>
          </a:p>
          <a:p>
            <a:pPr lvl="2"/>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a</a:t>
            </a:r>
            <a:r>
              <a:rPr lang="en-US" sz="1400" dirty="0">
                <a:solidFill>
                  <a:srgbClr val="D4D4D4"/>
                </a:solidFill>
                <a:latin typeface="Consolas" panose="020B0609020204030204" pitchFamily="49" charset="0"/>
              </a:rPr>
              <a:t> = </a:t>
            </a:r>
            <a:r>
              <a:rPr lang="en-US" sz="1400" dirty="0">
                <a:solidFill>
                  <a:srgbClr val="B5CEA8"/>
                </a:solidFill>
                <a:latin typeface="Consolas" panose="020B0609020204030204" pitchFamily="49" charset="0"/>
              </a:rPr>
              <a:t>20</a:t>
            </a:r>
            <a:r>
              <a:rPr lang="en-US" sz="1400" dirty="0">
                <a:solidFill>
                  <a:srgbClr val="D4D4D4"/>
                </a:solidFill>
                <a:latin typeface="Consolas" panose="020B0609020204030204" pitchFamily="49" charset="0"/>
              </a:rPr>
              <a:t>; </a:t>
            </a:r>
          </a:p>
          <a:p>
            <a:pPr lvl="2"/>
            <a:r>
              <a:rPr lang="en-US" sz="1400" dirty="0">
                <a:solidFill>
                  <a:srgbClr val="4EC9B0"/>
                </a:solidFill>
                <a:latin typeface="Consolas" panose="020B0609020204030204" pitchFamily="49" charset="0"/>
              </a:rPr>
              <a:t>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err="1">
                <a:solidFill>
                  <a:srgbClr val="9CDCFE"/>
                </a:solidFill>
                <a:latin typeface="Consolas" panose="020B0609020204030204" pitchFamily="49" charset="0"/>
              </a:rPr>
              <a:t>a</a:t>
            </a:r>
            <a:r>
              <a:rPr lang="en-US" sz="1400" dirty="0" err="1">
                <a:solidFill>
                  <a:srgbClr val="D4D4D4"/>
                </a:solidFill>
                <a:latin typeface="Consolas" panose="020B0609020204030204" pitchFamily="49" charset="0"/>
              </a:rPr>
              <a:t>+</a:t>
            </a:r>
            <a:r>
              <a:rPr lang="en-US" sz="1400" dirty="0" err="1">
                <a:solidFill>
                  <a:srgbClr val="9CDCFE"/>
                </a:solidFill>
                <a:latin typeface="Consolas" panose="020B0609020204030204" pitchFamily="49" charset="0"/>
              </a:rPr>
              <a:t>b</a:t>
            </a:r>
            <a:r>
              <a:rPr lang="en-US" sz="1400" dirty="0">
                <a:solidFill>
                  <a:srgbClr val="D4D4D4"/>
                </a:solidFill>
                <a:latin typeface="Consolas" panose="020B0609020204030204" pitchFamily="49" charset="0"/>
              </a:rPr>
              <a:t>);</a:t>
            </a:r>
          </a:p>
          <a:p>
            <a:pPr lvl="1"/>
            <a:r>
              <a:rPr lang="en-US" sz="1400" dirty="0">
                <a:solidFill>
                  <a:srgbClr val="D4D4D4"/>
                </a:solidFill>
                <a:latin typeface="Consolas" panose="020B0609020204030204" pitchFamily="49" charset="0"/>
              </a:rPr>
              <a:t>}</a:t>
            </a:r>
          </a:p>
          <a:p>
            <a:r>
              <a:rPr lang="en-US" sz="1400" dirty="0">
                <a:solidFill>
                  <a:srgbClr val="C586C0"/>
                </a:solidFill>
                <a:latin typeface="Consolas" panose="020B0609020204030204" pitchFamily="49" charset="0"/>
              </a:rPr>
              <a:t>    return</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inner</a:t>
            </a:r>
            <a:r>
              <a:rPr lang="en-US" sz="1400" dirty="0">
                <a:solidFill>
                  <a:srgbClr val="D4D4D4"/>
                </a:solidFill>
                <a:latin typeface="Consolas" panose="020B0609020204030204" pitchFamily="49" charset="0"/>
              </a:rPr>
              <a:t>;</a:t>
            </a:r>
          </a:p>
          <a:p>
            <a:r>
              <a:rPr lang="en-US" sz="1400" dirty="0">
                <a:solidFill>
                  <a:srgbClr val="D4D4D4"/>
                </a:solidFill>
                <a:latin typeface="Consolas" panose="020B0609020204030204" pitchFamily="49" charset="0"/>
              </a:rPr>
              <a:t>}</a:t>
            </a:r>
          </a:p>
          <a:p>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x</a:t>
            </a:r>
            <a:r>
              <a:rPr lang="en-US" sz="1400" dirty="0">
                <a:solidFill>
                  <a:srgbClr val="D4D4D4"/>
                </a:solidFill>
                <a:latin typeface="Consolas" panose="020B0609020204030204" pitchFamily="49" charset="0"/>
              </a:rPr>
              <a:t> = </a:t>
            </a:r>
            <a:r>
              <a:rPr lang="en-US" sz="1400" dirty="0">
                <a:solidFill>
                  <a:srgbClr val="DCDCAA"/>
                </a:solidFill>
                <a:latin typeface="Consolas" panose="020B0609020204030204" pitchFamily="49" charset="0"/>
              </a:rPr>
              <a:t>outer</a:t>
            </a:r>
            <a:r>
              <a:rPr lang="en-US" sz="1400" dirty="0">
                <a:solidFill>
                  <a:srgbClr val="D4D4D4"/>
                </a:solidFill>
                <a:latin typeface="Consolas" panose="020B0609020204030204" pitchFamily="49" charset="0"/>
              </a:rPr>
              <a:t>(); </a:t>
            </a:r>
          </a:p>
          <a:p>
            <a:r>
              <a:rPr lang="en-US" sz="1400" dirty="0" err="1">
                <a:solidFill>
                  <a:srgbClr val="4EC9B0"/>
                </a:solidFill>
                <a:latin typeface="Consolas" panose="020B0609020204030204" pitchFamily="49" charset="0"/>
              </a:rPr>
              <a:t>console</a:t>
            </a:r>
            <a:r>
              <a:rPr lang="en-US" sz="1400" dirty="0" err="1">
                <a:solidFill>
                  <a:srgbClr val="D4D4D4"/>
                </a:solidFill>
                <a:latin typeface="Consolas" panose="020B0609020204030204" pitchFamily="49" charset="0"/>
              </a:rPr>
              <a:t>.</a:t>
            </a:r>
            <a:r>
              <a:rPr lang="en-US" sz="1400" dirty="0" err="1">
                <a:solidFill>
                  <a:srgbClr val="DCDCAA"/>
                </a:solidFill>
                <a:latin typeface="Consolas" panose="020B0609020204030204" pitchFamily="49" charset="0"/>
              </a:rPr>
              <a:t>dir</a:t>
            </a:r>
            <a:r>
              <a:rPr lang="en-US" sz="1400" dirty="0">
                <a:solidFill>
                  <a:srgbClr val="D4D4D4"/>
                </a:solidFill>
                <a:latin typeface="Consolas" panose="020B0609020204030204" pitchFamily="49" charset="0"/>
              </a:rPr>
              <a:t>(</a:t>
            </a:r>
            <a:r>
              <a:rPr lang="en-US" sz="1400" dirty="0">
                <a:solidFill>
                  <a:srgbClr val="9CDCFE"/>
                </a:solidFill>
                <a:latin typeface="Consolas" panose="020B0609020204030204" pitchFamily="49" charset="0"/>
              </a:rPr>
              <a:t>x</a:t>
            </a:r>
            <a:r>
              <a:rPr lang="en-US" sz="1400" dirty="0">
                <a:solidFill>
                  <a:srgbClr val="D4D4D4"/>
                </a:solidFill>
                <a:latin typeface="Consolas" panose="020B0609020204030204" pitchFamily="49" charset="0"/>
              </a:rPr>
              <a:t>); </a:t>
            </a:r>
            <a:endParaRPr lang="en-US" sz="1400" b="0" dirty="0">
              <a:solidFill>
                <a:srgbClr val="D4D4D4"/>
              </a:solidFill>
              <a:effectLst/>
              <a:latin typeface="Consolas" panose="020B0609020204030204" pitchFamily="49" charset="0"/>
            </a:endParaRPr>
          </a:p>
        </p:txBody>
      </p:sp>
      <p:sp>
        <p:nvSpPr>
          <p:cNvPr id="47" name="Rectangle 46">
            <a:extLst>
              <a:ext uri="{FF2B5EF4-FFF2-40B4-BE49-F238E27FC236}">
                <a16:creationId xmlns:a16="http://schemas.microsoft.com/office/drawing/2014/main" id="{BECC2CE6-2E93-4D60-B9AD-275332DA64B7}"/>
              </a:ext>
            </a:extLst>
          </p:cNvPr>
          <p:cNvSpPr/>
          <p:nvPr/>
        </p:nvSpPr>
        <p:spPr>
          <a:xfrm>
            <a:off x="5743530" y="2547011"/>
            <a:ext cx="3043222" cy="2246769"/>
          </a:xfrm>
          <a:prstGeom prst="rect">
            <a:avLst/>
          </a:prstGeom>
          <a:solidFill>
            <a:schemeClr val="tx1"/>
          </a:solidFill>
        </p:spPr>
        <p:txBody>
          <a:bodyPr wrap="square">
            <a:spAutoFit/>
          </a:bodyPr>
          <a:lstStyle/>
          <a:p>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 </a:t>
            </a:r>
            <a:r>
              <a:rPr lang="en-US" sz="1400" dirty="0">
                <a:solidFill>
                  <a:srgbClr val="DCDCAA"/>
                </a:solidFill>
                <a:latin typeface="Consolas" panose="020B0609020204030204" pitchFamily="49" charset="0"/>
              </a:rPr>
              <a:t>adder</a:t>
            </a:r>
            <a:r>
              <a:rPr lang="en-US" sz="1400" dirty="0">
                <a:solidFill>
                  <a:srgbClr val="D4D4D4"/>
                </a:solidFill>
                <a:latin typeface="Consolas" panose="020B0609020204030204" pitchFamily="49" charset="0"/>
              </a:rPr>
              <a:t>(</a:t>
            </a:r>
            <a:r>
              <a:rPr lang="en-US" sz="1400" dirty="0">
                <a:solidFill>
                  <a:srgbClr val="9CDCFE"/>
                </a:solidFill>
                <a:latin typeface="Consolas" panose="020B0609020204030204" pitchFamily="49" charset="0"/>
              </a:rPr>
              <a:t>x</a:t>
            </a:r>
            <a:r>
              <a:rPr lang="en-US" sz="1400" dirty="0">
                <a:solidFill>
                  <a:srgbClr val="D4D4D4"/>
                </a:solidFill>
                <a:latin typeface="Consolas" panose="020B0609020204030204" pitchFamily="49" charset="0"/>
              </a:rPr>
              <a:t>) {</a:t>
            </a:r>
          </a:p>
          <a:p>
            <a:pPr lvl="1"/>
            <a:r>
              <a:rPr lang="en-US" sz="1400" dirty="0">
                <a:solidFill>
                  <a:srgbClr val="C586C0"/>
                </a:solidFill>
                <a:latin typeface="Consolas" panose="020B0609020204030204" pitchFamily="49" charset="0"/>
              </a:rPr>
              <a:t>return</a:t>
            </a:r>
            <a:r>
              <a:rPr lang="en-US" sz="1400" dirty="0">
                <a:solidFill>
                  <a:srgbClr val="D4D4D4"/>
                </a:solidFill>
                <a:latin typeface="Consolas" panose="020B0609020204030204" pitchFamily="49" charset="0"/>
              </a:rPr>
              <a:t> </a:t>
            </a: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a:t>
            </a:r>
            <a:r>
              <a:rPr lang="en-US" sz="1400" dirty="0">
                <a:solidFill>
                  <a:srgbClr val="9CDCFE"/>
                </a:solidFill>
                <a:latin typeface="Consolas" panose="020B0609020204030204" pitchFamily="49" charset="0"/>
              </a:rPr>
              <a:t>y</a:t>
            </a:r>
            <a:r>
              <a:rPr lang="en-US" sz="1400" dirty="0">
                <a:solidFill>
                  <a:srgbClr val="D4D4D4"/>
                </a:solidFill>
                <a:latin typeface="Consolas" panose="020B0609020204030204" pitchFamily="49" charset="0"/>
              </a:rPr>
              <a:t>) {</a:t>
            </a:r>
          </a:p>
          <a:p>
            <a:pPr lvl="1"/>
            <a:r>
              <a:rPr lang="en-US" sz="1400" dirty="0">
                <a:solidFill>
                  <a:srgbClr val="C586C0"/>
                </a:solidFill>
                <a:latin typeface="Consolas" panose="020B0609020204030204" pitchFamily="49" charset="0"/>
              </a:rPr>
              <a:t>    return</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x</a:t>
            </a:r>
            <a:r>
              <a:rPr lang="en-US" sz="1400" dirty="0">
                <a:solidFill>
                  <a:srgbClr val="D4D4D4"/>
                </a:solidFill>
                <a:latin typeface="Consolas" panose="020B0609020204030204" pitchFamily="49" charset="0"/>
              </a:rPr>
              <a:t> + </a:t>
            </a:r>
            <a:r>
              <a:rPr lang="en-US" sz="1400" dirty="0">
                <a:solidFill>
                  <a:srgbClr val="9CDCFE"/>
                </a:solidFill>
                <a:latin typeface="Consolas" panose="020B0609020204030204" pitchFamily="49" charset="0"/>
              </a:rPr>
              <a:t>y</a:t>
            </a:r>
            <a:r>
              <a:rPr lang="en-US" sz="1400" dirty="0">
                <a:solidFill>
                  <a:srgbClr val="D4D4D4"/>
                </a:solidFill>
                <a:latin typeface="Consolas" panose="020B0609020204030204" pitchFamily="49" charset="0"/>
              </a:rPr>
              <a:t>;</a:t>
            </a:r>
          </a:p>
          <a:p>
            <a:pPr lvl="1"/>
            <a:r>
              <a:rPr lang="en-US" sz="1400" dirty="0">
                <a:solidFill>
                  <a:srgbClr val="D4D4D4"/>
                </a:solidFill>
                <a:latin typeface="Consolas" panose="020B0609020204030204" pitchFamily="49" charset="0"/>
              </a:rPr>
              <a:t>};</a:t>
            </a:r>
          </a:p>
          <a:p>
            <a:r>
              <a:rPr lang="en-US" sz="1400" dirty="0">
                <a:solidFill>
                  <a:srgbClr val="D4D4D4"/>
                </a:solidFill>
                <a:latin typeface="Consolas" panose="020B0609020204030204" pitchFamily="49" charset="0"/>
              </a:rPr>
              <a:t>}</a:t>
            </a:r>
          </a:p>
          <a:p>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x</a:t>
            </a:r>
            <a:r>
              <a:rPr lang="en-US" sz="1400" dirty="0">
                <a:solidFill>
                  <a:srgbClr val="D4D4D4"/>
                </a:solidFill>
                <a:latin typeface="Consolas" panose="020B0609020204030204" pitchFamily="49" charset="0"/>
              </a:rPr>
              <a:t> = </a:t>
            </a:r>
            <a:r>
              <a:rPr lang="en-US" sz="1400" dirty="0">
                <a:solidFill>
                  <a:srgbClr val="DCDCAA"/>
                </a:solidFill>
                <a:latin typeface="Consolas" panose="020B0609020204030204" pitchFamily="49" charset="0"/>
              </a:rPr>
              <a:t>adder</a:t>
            </a:r>
            <a:r>
              <a:rPr lang="en-US" sz="1400" dirty="0">
                <a:solidFill>
                  <a:srgbClr val="D4D4D4"/>
                </a:solidFill>
                <a:latin typeface="Consolas" panose="020B0609020204030204" pitchFamily="49" charset="0"/>
              </a:rPr>
              <a:t>(</a:t>
            </a:r>
            <a:r>
              <a:rPr lang="en-US" sz="1400" dirty="0">
                <a:solidFill>
                  <a:srgbClr val="B5CEA8"/>
                </a:solidFill>
                <a:latin typeface="Consolas" panose="020B0609020204030204" pitchFamily="49" charset="0"/>
              </a:rPr>
              <a:t>5</a:t>
            </a:r>
            <a:r>
              <a:rPr lang="en-US" sz="1400" dirty="0">
                <a:solidFill>
                  <a:srgbClr val="D4D4D4"/>
                </a:solidFill>
                <a:latin typeface="Consolas" panose="020B0609020204030204" pitchFamily="49" charset="0"/>
              </a:rPr>
              <a:t>);</a:t>
            </a:r>
          </a:p>
          <a:p>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y</a:t>
            </a:r>
            <a:r>
              <a:rPr lang="en-US" sz="1400" dirty="0">
                <a:solidFill>
                  <a:srgbClr val="D4D4D4"/>
                </a:solidFill>
                <a:latin typeface="Consolas" panose="020B0609020204030204" pitchFamily="49" charset="0"/>
              </a:rPr>
              <a:t> = </a:t>
            </a:r>
            <a:r>
              <a:rPr lang="en-US" sz="1400" dirty="0">
                <a:solidFill>
                  <a:srgbClr val="DCDCAA"/>
                </a:solidFill>
                <a:latin typeface="Consolas" panose="020B0609020204030204" pitchFamily="49" charset="0"/>
              </a:rPr>
              <a:t>adder</a:t>
            </a:r>
            <a:r>
              <a:rPr lang="en-US" sz="1400" dirty="0">
                <a:solidFill>
                  <a:srgbClr val="D4D4D4"/>
                </a:solidFill>
                <a:latin typeface="Consolas" panose="020B0609020204030204" pitchFamily="49" charset="0"/>
              </a:rPr>
              <a:t>(</a:t>
            </a:r>
            <a:r>
              <a:rPr lang="en-US" sz="1400" dirty="0">
                <a:solidFill>
                  <a:srgbClr val="B5CEA8"/>
                </a:solidFill>
                <a:latin typeface="Consolas" panose="020B0609020204030204" pitchFamily="49" charset="0"/>
              </a:rPr>
              <a:t>10</a:t>
            </a:r>
            <a:r>
              <a:rPr lang="en-US" sz="1400" dirty="0">
                <a:solidFill>
                  <a:srgbClr val="D4D4D4"/>
                </a:solidFill>
                <a:latin typeface="Consolas" panose="020B0609020204030204" pitchFamily="49" charset="0"/>
              </a:rPr>
              <a:t>);</a:t>
            </a:r>
          </a:p>
          <a:p>
            <a:endParaRPr lang="en-US" sz="1400" dirty="0">
              <a:solidFill>
                <a:srgbClr val="D4D4D4"/>
              </a:solidFill>
              <a:latin typeface="Consolas" panose="020B0609020204030204" pitchFamily="49" charset="0"/>
            </a:endParaRPr>
          </a:p>
          <a:p>
            <a:r>
              <a:rPr lang="en-US" sz="1400" dirty="0">
                <a:solidFill>
                  <a:srgbClr val="4EC9B0"/>
                </a:solidFill>
                <a:latin typeface="Consolas" panose="020B0609020204030204" pitchFamily="49" charset="0"/>
              </a:rPr>
              <a:t>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x</a:t>
            </a:r>
            <a:r>
              <a:rPr lang="en-US" sz="1400" dirty="0">
                <a:solidFill>
                  <a:srgbClr val="D4D4D4"/>
                </a:solidFill>
                <a:latin typeface="Consolas" panose="020B0609020204030204" pitchFamily="49" charset="0"/>
              </a:rPr>
              <a:t>(</a:t>
            </a:r>
            <a:r>
              <a:rPr lang="en-US" sz="1400" dirty="0">
                <a:solidFill>
                  <a:srgbClr val="B5CEA8"/>
                </a:solidFill>
                <a:latin typeface="Consolas" panose="020B0609020204030204" pitchFamily="49" charset="0"/>
              </a:rPr>
              <a:t>2</a:t>
            </a:r>
            <a:r>
              <a:rPr lang="en-US" sz="1400" dirty="0">
                <a:solidFill>
                  <a:srgbClr val="D4D4D4"/>
                </a:solidFill>
                <a:latin typeface="Consolas" panose="020B0609020204030204" pitchFamily="49" charset="0"/>
              </a:rPr>
              <a:t>)); </a:t>
            </a:r>
          </a:p>
          <a:p>
            <a:r>
              <a:rPr lang="en-US" sz="1400" dirty="0">
                <a:solidFill>
                  <a:srgbClr val="4EC9B0"/>
                </a:solidFill>
                <a:latin typeface="Consolas" panose="020B0609020204030204" pitchFamily="49" charset="0"/>
              </a:rPr>
              <a:t>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y</a:t>
            </a:r>
            <a:r>
              <a:rPr lang="en-US" sz="1400" dirty="0">
                <a:solidFill>
                  <a:srgbClr val="D4D4D4"/>
                </a:solidFill>
                <a:latin typeface="Consolas" panose="020B0609020204030204" pitchFamily="49" charset="0"/>
              </a:rPr>
              <a:t>(</a:t>
            </a:r>
            <a:r>
              <a:rPr lang="en-US" sz="1400" dirty="0">
                <a:solidFill>
                  <a:srgbClr val="B5CEA8"/>
                </a:solidFill>
                <a:latin typeface="Consolas" panose="020B0609020204030204" pitchFamily="49" charset="0"/>
              </a:rPr>
              <a:t>2</a:t>
            </a:r>
            <a:r>
              <a:rPr lang="en-US" sz="1400" dirty="0">
                <a:solidFill>
                  <a:srgbClr val="D4D4D4"/>
                </a:solidFill>
                <a:latin typeface="Consolas" panose="020B0609020204030204" pitchFamily="49" charset="0"/>
              </a:rPr>
              <a:t>));</a:t>
            </a:r>
            <a:endParaRPr lang="en-US" sz="1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96964523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anim calcmode="lin" valueType="num">
                                      <p:cBhvr>
                                        <p:cTn id="7" dur="250" fill="hold"/>
                                        <p:tgtEl>
                                          <p:spTgt spid="44"/>
                                        </p:tgtEl>
                                        <p:attrNameLst>
                                          <p:attrName>ppt_w</p:attrName>
                                        </p:attrNameLst>
                                      </p:cBhvr>
                                      <p:tavLst>
                                        <p:tav tm="0">
                                          <p:val>
                                            <p:fltVal val="0"/>
                                          </p:val>
                                        </p:tav>
                                        <p:tav tm="100000">
                                          <p:val>
                                            <p:strVal val="#ppt_w"/>
                                          </p:val>
                                        </p:tav>
                                      </p:tavLst>
                                    </p:anim>
                                    <p:anim calcmode="lin" valueType="num">
                                      <p:cBhvr>
                                        <p:cTn id="8" dur="250" fill="hold"/>
                                        <p:tgtEl>
                                          <p:spTgt spid="44"/>
                                        </p:tgtEl>
                                        <p:attrNameLst>
                                          <p:attrName>ppt_h</p:attrName>
                                        </p:attrNameLst>
                                      </p:cBhvr>
                                      <p:tavLst>
                                        <p:tav tm="0">
                                          <p:val>
                                            <p:fltVal val="0"/>
                                          </p:val>
                                        </p:tav>
                                        <p:tav tm="100000">
                                          <p:val>
                                            <p:strVal val="#ppt_h"/>
                                          </p:val>
                                        </p:tav>
                                      </p:tavLst>
                                    </p:anim>
                                    <p:animEffect transition="in" filter="fade">
                                      <p:cBhvr>
                                        <p:cTn id="9" dur="250"/>
                                        <p:tgtEl>
                                          <p:spTgt spid="44"/>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5"/>
                                        </p:tgtEl>
                                        <p:attrNameLst>
                                          <p:attrName>style.visibility</p:attrName>
                                        </p:attrNameLst>
                                      </p:cBhvr>
                                      <p:to>
                                        <p:strVal val="visible"/>
                                      </p:to>
                                    </p:set>
                                    <p:anim calcmode="lin" valueType="num">
                                      <p:cBhvr>
                                        <p:cTn id="14" dur="250" fill="hold"/>
                                        <p:tgtEl>
                                          <p:spTgt spid="45"/>
                                        </p:tgtEl>
                                        <p:attrNameLst>
                                          <p:attrName>ppt_w</p:attrName>
                                        </p:attrNameLst>
                                      </p:cBhvr>
                                      <p:tavLst>
                                        <p:tav tm="0">
                                          <p:val>
                                            <p:fltVal val="0"/>
                                          </p:val>
                                        </p:tav>
                                        <p:tav tm="100000">
                                          <p:val>
                                            <p:strVal val="#ppt_w"/>
                                          </p:val>
                                        </p:tav>
                                      </p:tavLst>
                                    </p:anim>
                                    <p:anim calcmode="lin" valueType="num">
                                      <p:cBhvr>
                                        <p:cTn id="15" dur="250" fill="hold"/>
                                        <p:tgtEl>
                                          <p:spTgt spid="45"/>
                                        </p:tgtEl>
                                        <p:attrNameLst>
                                          <p:attrName>ppt_h</p:attrName>
                                        </p:attrNameLst>
                                      </p:cBhvr>
                                      <p:tavLst>
                                        <p:tav tm="0">
                                          <p:val>
                                            <p:fltVal val="0"/>
                                          </p:val>
                                        </p:tav>
                                        <p:tav tm="100000">
                                          <p:val>
                                            <p:strVal val="#ppt_h"/>
                                          </p:val>
                                        </p:tav>
                                      </p:tavLst>
                                    </p:anim>
                                    <p:animEffect transition="in" filter="fade">
                                      <p:cBhvr>
                                        <p:cTn id="16" dur="250"/>
                                        <p:tgtEl>
                                          <p:spTgt spid="45"/>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6"/>
                                        </p:tgtEl>
                                        <p:attrNameLst>
                                          <p:attrName>style.visibility</p:attrName>
                                        </p:attrNameLst>
                                      </p:cBhvr>
                                      <p:to>
                                        <p:strVal val="visible"/>
                                      </p:to>
                                    </p:set>
                                    <p:anim calcmode="lin" valueType="num">
                                      <p:cBhvr>
                                        <p:cTn id="21" dur="250" fill="hold"/>
                                        <p:tgtEl>
                                          <p:spTgt spid="46"/>
                                        </p:tgtEl>
                                        <p:attrNameLst>
                                          <p:attrName>ppt_w</p:attrName>
                                        </p:attrNameLst>
                                      </p:cBhvr>
                                      <p:tavLst>
                                        <p:tav tm="0">
                                          <p:val>
                                            <p:fltVal val="0"/>
                                          </p:val>
                                        </p:tav>
                                        <p:tav tm="100000">
                                          <p:val>
                                            <p:strVal val="#ppt_w"/>
                                          </p:val>
                                        </p:tav>
                                      </p:tavLst>
                                    </p:anim>
                                    <p:anim calcmode="lin" valueType="num">
                                      <p:cBhvr>
                                        <p:cTn id="22" dur="250" fill="hold"/>
                                        <p:tgtEl>
                                          <p:spTgt spid="46"/>
                                        </p:tgtEl>
                                        <p:attrNameLst>
                                          <p:attrName>ppt_h</p:attrName>
                                        </p:attrNameLst>
                                      </p:cBhvr>
                                      <p:tavLst>
                                        <p:tav tm="0">
                                          <p:val>
                                            <p:fltVal val="0"/>
                                          </p:val>
                                        </p:tav>
                                        <p:tav tm="100000">
                                          <p:val>
                                            <p:strVal val="#ppt_h"/>
                                          </p:val>
                                        </p:tav>
                                      </p:tavLst>
                                    </p:anim>
                                    <p:animEffect transition="in" filter="fade">
                                      <p:cBhvr>
                                        <p:cTn id="23" dur="250"/>
                                        <p:tgtEl>
                                          <p:spTgt spid="46"/>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47"/>
                                        </p:tgtEl>
                                        <p:attrNameLst>
                                          <p:attrName>style.visibility</p:attrName>
                                        </p:attrNameLst>
                                      </p:cBhvr>
                                      <p:to>
                                        <p:strVal val="visible"/>
                                      </p:to>
                                    </p:set>
                                    <p:anim calcmode="lin" valueType="num">
                                      <p:cBhvr>
                                        <p:cTn id="28" dur="250" fill="hold"/>
                                        <p:tgtEl>
                                          <p:spTgt spid="47"/>
                                        </p:tgtEl>
                                        <p:attrNameLst>
                                          <p:attrName>ppt_w</p:attrName>
                                        </p:attrNameLst>
                                      </p:cBhvr>
                                      <p:tavLst>
                                        <p:tav tm="0">
                                          <p:val>
                                            <p:fltVal val="0"/>
                                          </p:val>
                                        </p:tav>
                                        <p:tav tm="100000">
                                          <p:val>
                                            <p:strVal val="#ppt_w"/>
                                          </p:val>
                                        </p:tav>
                                      </p:tavLst>
                                    </p:anim>
                                    <p:anim calcmode="lin" valueType="num">
                                      <p:cBhvr>
                                        <p:cTn id="29" dur="250" fill="hold"/>
                                        <p:tgtEl>
                                          <p:spTgt spid="47"/>
                                        </p:tgtEl>
                                        <p:attrNameLst>
                                          <p:attrName>ppt_h</p:attrName>
                                        </p:attrNameLst>
                                      </p:cBhvr>
                                      <p:tavLst>
                                        <p:tav tm="0">
                                          <p:val>
                                            <p:fltVal val="0"/>
                                          </p:val>
                                        </p:tav>
                                        <p:tav tm="100000">
                                          <p:val>
                                            <p:strVal val="#ppt_h"/>
                                          </p:val>
                                        </p:tav>
                                      </p:tavLst>
                                    </p:anim>
                                    <p:animEffect transition="in" filter="fade">
                                      <p:cBhvr>
                                        <p:cTn id="30" dur="25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p:bldP spid="46" grpId="0" animBg="1"/>
      <p:bldP spid="4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859616"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2274161"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2782948"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3" name="TextBox 42">
            <a:extLst>
              <a:ext uri="{FF2B5EF4-FFF2-40B4-BE49-F238E27FC236}">
                <a16:creationId xmlns:a16="http://schemas.microsoft.com/office/drawing/2014/main" id="{33E59098-FC0F-4A92-9645-8E1E7BC79D7E}"/>
              </a:ext>
            </a:extLst>
          </p:cNvPr>
          <p:cNvSpPr txBox="1"/>
          <p:nvPr/>
        </p:nvSpPr>
        <p:spPr>
          <a:xfrm>
            <a:off x="1859616" y="255593"/>
            <a:ext cx="1101948" cy="461665"/>
          </a:xfrm>
          <a:prstGeom prst="rect">
            <a:avLst/>
          </a:prstGeom>
          <a:noFill/>
        </p:spPr>
        <p:txBody>
          <a:bodyPr wrap="square" rtlCol="0">
            <a:spAutoFit/>
          </a:bodyPr>
          <a:lstStyle/>
          <a:p>
            <a:r>
              <a:rPr lang="en-US" sz="2400" b="1" dirty="0">
                <a:latin typeface="Tw Cen MT" panose="020B0602020104020603" pitchFamily="34" charset="0"/>
              </a:rPr>
              <a:t>call()</a:t>
            </a:r>
          </a:p>
        </p:txBody>
      </p:sp>
      <p:sp>
        <p:nvSpPr>
          <p:cNvPr id="44" name="TextBox 43">
            <a:extLst>
              <a:ext uri="{FF2B5EF4-FFF2-40B4-BE49-F238E27FC236}">
                <a16:creationId xmlns:a16="http://schemas.microsoft.com/office/drawing/2014/main" id="{22E177F4-F2C1-4657-8D5A-A60224122557}"/>
              </a:ext>
            </a:extLst>
          </p:cNvPr>
          <p:cNvSpPr txBox="1"/>
          <p:nvPr/>
        </p:nvSpPr>
        <p:spPr>
          <a:xfrm>
            <a:off x="2591947" y="255592"/>
            <a:ext cx="1101948"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apply()</a:t>
            </a:r>
          </a:p>
        </p:txBody>
      </p:sp>
      <p:sp>
        <p:nvSpPr>
          <p:cNvPr id="45" name="TextBox 44">
            <a:extLst>
              <a:ext uri="{FF2B5EF4-FFF2-40B4-BE49-F238E27FC236}">
                <a16:creationId xmlns:a16="http://schemas.microsoft.com/office/drawing/2014/main" id="{0383B3B7-B3CA-4238-B60E-CA14C322D83F}"/>
              </a:ext>
            </a:extLst>
          </p:cNvPr>
          <p:cNvSpPr txBox="1"/>
          <p:nvPr/>
        </p:nvSpPr>
        <p:spPr>
          <a:xfrm>
            <a:off x="3611062" y="255592"/>
            <a:ext cx="1101948"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bind()</a:t>
            </a:r>
          </a:p>
        </p:txBody>
      </p:sp>
      <p:sp>
        <p:nvSpPr>
          <p:cNvPr id="3" name="Rectangle 2">
            <a:extLst>
              <a:ext uri="{FF2B5EF4-FFF2-40B4-BE49-F238E27FC236}">
                <a16:creationId xmlns:a16="http://schemas.microsoft.com/office/drawing/2014/main" id="{8CF44131-352A-453E-B6EC-270465AC2AD2}"/>
              </a:ext>
            </a:extLst>
          </p:cNvPr>
          <p:cNvSpPr/>
          <p:nvPr/>
        </p:nvSpPr>
        <p:spPr>
          <a:xfrm>
            <a:off x="1833765" y="836263"/>
            <a:ext cx="6874984" cy="923330"/>
          </a:xfrm>
          <a:prstGeom prst="rect">
            <a:avLst/>
          </a:prstGeom>
        </p:spPr>
        <p:txBody>
          <a:bodyPr wrap="square">
            <a:spAutoFit/>
          </a:bodyPr>
          <a:lstStyle/>
          <a:p>
            <a:pPr lvl="0" eaLnBrk="0" fontAlgn="base" hangingPunct="0">
              <a:spcBef>
                <a:spcPct val="0"/>
              </a:spcBef>
              <a:spcAft>
                <a:spcPct val="0"/>
              </a:spcAft>
            </a:pPr>
            <a:r>
              <a:rPr lang="en-US" altLang="en-US" dirty="0">
                <a:solidFill>
                  <a:srgbClr val="444444"/>
                </a:solidFill>
                <a:latin typeface="Arial" panose="020B0604020202020204" pitchFamily="34" charset="0"/>
                <a:ea typeface="Calibri" panose="020F0502020204030204" pitchFamily="34" charset="0"/>
                <a:cs typeface="Arial" panose="020B0604020202020204" pitchFamily="34" charset="0"/>
              </a:rPr>
              <a:t>The 3 methods are used to control the invocation of the function.</a:t>
            </a:r>
          </a:p>
          <a:p>
            <a:pPr lvl="0" eaLnBrk="0" fontAlgn="base" hangingPunct="0">
              <a:spcBef>
                <a:spcPct val="0"/>
              </a:spcBef>
              <a:spcAft>
                <a:spcPct val="0"/>
              </a:spcAft>
            </a:pPr>
            <a:r>
              <a:rPr lang="en-US" altLang="en-US" dirty="0">
                <a:solidFill>
                  <a:srgbClr val="C7254E"/>
                </a:solidFill>
                <a:latin typeface="Arial Unicode MS"/>
                <a:ea typeface="Calibri" panose="020F0502020204030204" pitchFamily="34" charset="0"/>
                <a:cs typeface="Courier New" panose="02070309020205020404" pitchFamily="49" charset="0"/>
              </a:rPr>
              <a:t>call()</a:t>
            </a:r>
            <a:r>
              <a:rPr lang="en-US" altLang="en-US" dirty="0">
                <a:solidFill>
                  <a:srgbClr val="444444"/>
                </a:solidFill>
                <a:latin typeface="Calibri" panose="020F0502020204030204" pitchFamily="34" charset="0"/>
                <a:ea typeface="Calibri" panose="020F0502020204030204" pitchFamily="34" charset="0"/>
                <a:cs typeface="Arial" panose="020B0604020202020204" pitchFamily="34" charset="0"/>
              </a:rPr>
              <a:t> </a:t>
            </a:r>
            <a:r>
              <a:rPr lang="en-US" altLang="en-US" dirty="0">
                <a:solidFill>
                  <a:srgbClr val="444444"/>
                </a:solidFill>
                <a:latin typeface="Arial" panose="020B0604020202020204" pitchFamily="34" charset="0"/>
                <a:ea typeface="Calibri" panose="020F0502020204030204" pitchFamily="34" charset="0"/>
                <a:cs typeface="Arial" panose="020B0604020202020204" pitchFamily="34" charset="0"/>
              </a:rPr>
              <a:t>and</a:t>
            </a:r>
            <a:r>
              <a:rPr lang="en-US" altLang="en-US" dirty="0">
                <a:solidFill>
                  <a:srgbClr val="444444"/>
                </a:solidFill>
                <a:latin typeface="Calibri" panose="020F0502020204030204" pitchFamily="34" charset="0"/>
                <a:ea typeface="Calibri" panose="020F0502020204030204" pitchFamily="34" charset="0"/>
                <a:cs typeface="Arial" panose="020B0604020202020204" pitchFamily="34" charset="0"/>
              </a:rPr>
              <a:t> </a:t>
            </a:r>
            <a:r>
              <a:rPr lang="en-US" altLang="en-US" dirty="0">
                <a:solidFill>
                  <a:srgbClr val="C7254E"/>
                </a:solidFill>
                <a:latin typeface="Arial Unicode MS"/>
                <a:ea typeface="Calibri" panose="020F0502020204030204" pitchFamily="34" charset="0"/>
                <a:cs typeface="Courier New" panose="02070309020205020404" pitchFamily="49" charset="0"/>
              </a:rPr>
              <a:t>apply()</a:t>
            </a:r>
            <a:r>
              <a:rPr lang="en-US" altLang="en-US" dirty="0">
                <a:solidFill>
                  <a:srgbClr val="444444"/>
                </a:solidFill>
                <a:latin typeface="Calibri" panose="020F0502020204030204" pitchFamily="34" charset="0"/>
                <a:ea typeface="Calibri" panose="020F0502020204030204" pitchFamily="34" charset="0"/>
                <a:cs typeface="Arial" panose="020B0604020202020204" pitchFamily="34" charset="0"/>
              </a:rPr>
              <a:t> </a:t>
            </a:r>
            <a:r>
              <a:rPr lang="en-US" altLang="en-US" dirty="0">
                <a:solidFill>
                  <a:srgbClr val="444444"/>
                </a:solidFill>
                <a:latin typeface="Arial" panose="020B0604020202020204" pitchFamily="34" charset="0"/>
                <a:ea typeface="Calibri" panose="020F0502020204030204" pitchFamily="34" charset="0"/>
                <a:cs typeface="Arial" panose="020B0604020202020204" pitchFamily="34" charset="0"/>
              </a:rPr>
              <a:t>were introduced in ECMAScript 3 while</a:t>
            </a:r>
            <a:r>
              <a:rPr lang="en-US" altLang="en-US" dirty="0">
                <a:solidFill>
                  <a:srgbClr val="444444"/>
                </a:solidFill>
                <a:latin typeface="Calibri" panose="020F0502020204030204" pitchFamily="34" charset="0"/>
                <a:ea typeface="Calibri" panose="020F0502020204030204" pitchFamily="34" charset="0"/>
                <a:cs typeface="Arial" panose="020B0604020202020204" pitchFamily="34" charset="0"/>
              </a:rPr>
              <a:t> </a:t>
            </a:r>
            <a:r>
              <a:rPr lang="en-US" altLang="en-US" dirty="0">
                <a:solidFill>
                  <a:srgbClr val="C7254E"/>
                </a:solidFill>
                <a:latin typeface="Arial Unicode MS"/>
                <a:ea typeface="Calibri" panose="020F0502020204030204" pitchFamily="34" charset="0"/>
                <a:cs typeface="Courier New" panose="02070309020205020404" pitchFamily="49" charset="0"/>
              </a:rPr>
              <a:t>bind()</a:t>
            </a:r>
            <a:r>
              <a:rPr lang="en-US" altLang="en-US" dirty="0">
                <a:solidFill>
                  <a:srgbClr val="444444"/>
                </a:solidFill>
                <a:latin typeface="Calibri" panose="020F0502020204030204" pitchFamily="34" charset="0"/>
                <a:ea typeface="Calibri" panose="020F0502020204030204" pitchFamily="34" charset="0"/>
                <a:cs typeface="Arial" panose="020B0604020202020204" pitchFamily="34" charset="0"/>
              </a:rPr>
              <a:t> </a:t>
            </a:r>
            <a:r>
              <a:rPr lang="en-US" altLang="en-US" dirty="0">
                <a:solidFill>
                  <a:srgbClr val="444444"/>
                </a:solidFill>
                <a:latin typeface="Arial" panose="020B0604020202020204" pitchFamily="34" charset="0"/>
                <a:ea typeface="Calibri" panose="020F0502020204030204" pitchFamily="34" charset="0"/>
                <a:cs typeface="Arial" panose="020B0604020202020204" pitchFamily="34" charset="0"/>
              </a:rPr>
              <a:t>was added as part of ECMAScript 5.</a:t>
            </a:r>
            <a:endParaRPr lang="en-US" altLang="en-US" dirty="0">
              <a:latin typeface="Arial" panose="020B0604020202020204" pitchFamily="34" charset="0"/>
            </a:endParaRPr>
          </a:p>
        </p:txBody>
      </p:sp>
      <p:sp>
        <p:nvSpPr>
          <p:cNvPr id="47" name="Rectangle 46">
            <a:extLst>
              <a:ext uri="{FF2B5EF4-FFF2-40B4-BE49-F238E27FC236}">
                <a16:creationId xmlns:a16="http://schemas.microsoft.com/office/drawing/2014/main" id="{52D18E5E-28CB-4491-AFC8-B5A051FB8A2C}"/>
              </a:ext>
            </a:extLst>
          </p:cNvPr>
          <p:cNvSpPr/>
          <p:nvPr/>
        </p:nvSpPr>
        <p:spPr>
          <a:xfrm>
            <a:off x="1398265" y="1960103"/>
            <a:ext cx="7118543" cy="1384995"/>
          </a:xfrm>
          <a:prstGeom prst="rect">
            <a:avLst/>
          </a:prstGeom>
          <a:solidFill>
            <a:schemeClr val="tx1"/>
          </a:solidFill>
        </p:spPr>
        <p:txBody>
          <a:bodyPr wrap="square">
            <a:spAutoFit/>
          </a:bodyPr>
          <a:lstStyle/>
          <a:p>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obj</a:t>
            </a:r>
            <a:r>
              <a:rPr lang="en-US" sz="1400" dirty="0">
                <a:solidFill>
                  <a:srgbClr val="D4D4D4"/>
                </a:solidFill>
                <a:latin typeface="Consolas" panose="020B0609020204030204" pitchFamily="49" charset="0"/>
              </a:rPr>
              <a:t> = {</a:t>
            </a:r>
            <a:r>
              <a:rPr lang="en-US" sz="1400" dirty="0" err="1">
                <a:solidFill>
                  <a:srgbClr val="9CDCFE"/>
                </a:solidFill>
                <a:latin typeface="Consolas" panose="020B0609020204030204" pitchFamily="49" charset="0"/>
              </a:rPr>
              <a:t>name:</a:t>
            </a:r>
            <a:r>
              <a:rPr lang="en-US" sz="1400" dirty="0" err="1">
                <a:solidFill>
                  <a:srgbClr val="CE9178"/>
                </a:solidFill>
                <a:latin typeface="Consolas" panose="020B0609020204030204" pitchFamily="49" charset="0"/>
              </a:rPr>
              <a:t>"Snow</a:t>
            </a:r>
            <a:r>
              <a:rPr lang="en-US" sz="1400" dirty="0">
                <a:solidFill>
                  <a:srgbClr val="CE9178"/>
                </a:solidFill>
                <a:latin typeface="Consolas" panose="020B0609020204030204" pitchFamily="49" charset="0"/>
              </a:rPr>
              <a:t>"</a:t>
            </a:r>
            <a:r>
              <a:rPr lang="en-US" sz="1400" dirty="0">
                <a:solidFill>
                  <a:srgbClr val="D4D4D4"/>
                </a:solidFill>
                <a:latin typeface="Consolas" panose="020B0609020204030204" pitchFamily="49" charset="0"/>
              </a:rPr>
              <a:t>};</a:t>
            </a:r>
          </a:p>
          <a:p>
            <a:br>
              <a:rPr lang="en-US" sz="1400" dirty="0">
                <a:solidFill>
                  <a:srgbClr val="D4D4D4"/>
                </a:solidFill>
                <a:latin typeface="Consolas" panose="020B0609020204030204" pitchFamily="49" charset="0"/>
              </a:rPr>
            </a:br>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DCDCAA"/>
                </a:solidFill>
                <a:latin typeface="Consolas" panose="020B0609020204030204" pitchFamily="49" charset="0"/>
              </a:rPr>
              <a:t>greeting</a:t>
            </a:r>
            <a:r>
              <a:rPr lang="en-US" sz="1400" dirty="0">
                <a:solidFill>
                  <a:srgbClr val="D4D4D4"/>
                </a:solidFill>
                <a:latin typeface="Consolas" panose="020B0609020204030204" pitchFamily="49" charset="0"/>
              </a:rPr>
              <a:t> = </a:t>
            </a: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a:t>
            </a:r>
            <a:r>
              <a:rPr lang="en-US" sz="1400" dirty="0" err="1">
                <a:solidFill>
                  <a:srgbClr val="9CDCFE"/>
                </a:solidFill>
                <a:latin typeface="Consolas" panose="020B0609020204030204" pitchFamily="49" charset="0"/>
              </a:rPr>
              <a:t>a</a:t>
            </a:r>
            <a:r>
              <a:rPr lang="en-US" sz="1400" dirty="0" err="1">
                <a:solidFill>
                  <a:srgbClr val="D4D4D4"/>
                </a:solidFill>
                <a:latin typeface="Consolas" panose="020B0609020204030204" pitchFamily="49" charset="0"/>
              </a:rPr>
              <a:t>,</a:t>
            </a:r>
            <a:r>
              <a:rPr lang="en-US" sz="1400" dirty="0" err="1">
                <a:solidFill>
                  <a:srgbClr val="9CDCFE"/>
                </a:solidFill>
                <a:latin typeface="Consolas" panose="020B0609020204030204" pitchFamily="49" charset="0"/>
              </a:rPr>
              <a:t>b</a:t>
            </a:r>
            <a:r>
              <a:rPr lang="en-US" sz="1400" dirty="0">
                <a:solidFill>
                  <a:srgbClr val="D4D4D4"/>
                </a:solidFill>
                <a:latin typeface="Consolas" panose="020B0609020204030204" pitchFamily="49" charset="0"/>
              </a:rPr>
              <a:t>){</a:t>
            </a:r>
          </a:p>
          <a:p>
            <a:r>
              <a:rPr lang="en-US" sz="1400" dirty="0">
                <a:solidFill>
                  <a:srgbClr val="C586C0"/>
                </a:solidFill>
                <a:latin typeface="Consolas" panose="020B0609020204030204" pitchFamily="49" charset="0"/>
              </a:rPr>
              <a:t>  return</a:t>
            </a:r>
            <a:r>
              <a:rPr lang="en-US" sz="1400" dirty="0">
                <a:solidFill>
                  <a:srgbClr val="D4D4D4"/>
                </a:solidFill>
                <a:latin typeface="Consolas" panose="020B0609020204030204" pitchFamily="49" charset="0"/>
              </a:rPr>
              <a:t> </a:t>
            </a:r>
            <a:r>
              <a:rPr lang="en-US" sz="1400" dirty="0">
                <a:solidFill>
                  <a:srgbClr val="CE9178"/>
                </a:solidFill>
                <a:latin typeface="Consolas" panose="020B0609020204030204" pitchFamily="49" charset="0"/>
              </a:rPr>
              <a:t>"Hello "</a:t>
            </a:r>
            <a:r>
              <a:rPr lang="en-US" sz="1400" dirty="0">
                <a:solidFill>
                  <a:srgbClr val="D4D4D4"/>
                </a:solidFill>
                <a:latin typeface="Consolas" panose="020B0609020204030204" pitchFamily="49" charset="0"/>
              </a:rPr>
              <a:t>+ </a:t>
            </a:r>
            <a:r>
              <a:rPr lang="en-US" sz="1400" dirty="0">
                <a:solidFill>
                  <a:srgbClr val="569CD6"/>
                </a:solidFill>
                <a:latin typeface="Consolas" panose="020B0609020204030204" pitchFamily="49" charset="0"/>
              </a:rPr>
              <a:t>this</a:t>
            </a:r>
            <a:r>
              <a:rPr lang="en-US" sz="1400" dirty="0">
                <a:solidFill>
                  <a:srgbClr val="D4D4D4"/>
                </a:solidFill>
                <a:latin typeface="Consolas" panose="020B0609020204030204" pitchFamily="49" charset="0"/>
              </a:rPr>
              <a:t>.</a:t>
            </a:r>
            <a:r>
              <a:rPr lang="en-US" sz="1400" dirty="0">
                <a:solidFill>
                  <a:srgbClr val="9CDCFE"/>
                </a:solidFill>
                <a:latin typeface="Consolas" panose="020B0609020204030204" pitchFamily="49" charset="0"/>
              </a:rPr>
              <a:t>name</a:t>
            </a:r>
            <a:r>
              <a:rPr lang="en-US" sz="1400" dirty="0">
                <a:solidFill>
                  <a:srgbClr val="D4D4D4"/>
                </a:solidFill>
                <a:latin typeface="Consolas" panose="020B0609020204030204" pitchFamily="49" charset="0"/>
              </a:rPr>
              <a:t> +</a:t>
            </a:r>
            <a:r>
              <a:rPr lang="en-US" sz="1400" dirty="0">
                <a:solidFill>
                  <a:srgbClr val="CE9178"/>
                </a:solidFill>
                <a:latin typeface="Consolas" panose="020B0609020204030204" pitchFamily="49" charset="0"/>
              </a:rPr>
              <a:t>",welcome to "</a:t>
            </a:r>
            <a:r>
              <a:rPr lang="en-US" sz="1400" dirty="0">
                <a:solidFill>
                  <a:srgbClr val="D4D4D4"/>
                </a:solidFill>
                <a:latin typeface="Consolas" panose="020B0609020204030204" pitchFamily="49" charset="0"/>
              </a:rPr>
              <a:t>+</a:t>
            </a:r>
            <a:r>
              <a:rPr lang="en-US" sz="1400" dirty="0">
                <a:solidFill>
                  <a:srgbClr val="9CDCFE"/>
                </a:solidFill>
                <a:latin typeface="Consolas" panose="020B0609020204030204" pitchFamily="49" charset="0"/>
              </a:rPr>
              <a:t>a</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 "</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"organized by"</a:t>
            </a:r>
            <a:r>
              <a:rPr lang="en-US" sz="1400" dirty="0">
                <a:solidFill>
                  <a:srgbClr val="D4D4D4"/>
                </a:solidFill>
                <a:latin typeface="Consolas" panose="020B0609020204030204" pitchFamily="49" charset="0"/>
              </a:rPr>
              <a:t> + </a:t>
            </a:r>
            <a:r>
              <a:rPr lang="en-US" sz="1400" dirty="0">
                <a:solidFill>
                  <a:srgbClr val="9CDCFE"/>
                </a:solidFill>
                <a:latin typeface="Consolas" panose="020B0609020204030204" pitchFamily="49" charset="0"/>
              </a:rPr>
              <a:t>b</a:t>
            </a:r>
            <a:r>
              <a:rPr lang="en-US" sz="1400" dirty="0">
                <a:solidFill>
                  <a:srgbClr val="D4D4D4"/>
                </a:solidFill>
                <a:latin typeface="Consolas" panose="020B0609020204030204" pitchFamily="49" charset="0"/>
              </a:rPr>
              <a:t>;</a:t>
            </a:r>
          </a:p>
          <a:p>
            <a:r>
              <a:rPr lang="en-US" sz="1400" dirty="0">
                <a:solidFill>
                  <a:srgbClr val="D4D4D4"/>
                </a:solidFill>
                <a:latin typeface="Consolas" panose="020B0609020204030204" pitchFamily="49" charset="0"/>
              </a:rPr>
              <a:t>};</a:t>
            </a:r>
          </a:p>
          <a:p>
            <a:r>
              <a:rPr lang="en-US" sz="1400" dirty="0">
                <a:solidFill>
                  <a:srgbClr val="4EC9B0"/>
                </a:solidFill>
                <a:latin typeface="Consolas" panose="020B0609020204030204" pitchFamily="49" charset="0"/>
              </a:rPr>
              <a:t>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err="1">
                <a:solidFill>
                  <a:srgbClr val="9CDCFE"/>
                </a:solidFill>
                <a:latin typeface="Consolas" panose="020B0609020204030204" pitchFamily="49" charset="0"/>
              </a:rPr>
              <a:t>greeting</a:t>
            </a:r>
            <a:r>
              <a:rPr lang="en-US" sz="1400" dirty="0" err="1">
                <a:solidFill>
                  <a:srgbClr val="D4D4D4"/>
                </a:solidFill>
                <a:latin typeface="Consolas" panose="020B0609020204030204" pitchFamily="49" charset="0"/>
              </a:rPr>
              <a:t>.</a:t>
            </a:r>
            <a:r>
              <a:rPr lang="en-US" sz="1400" dirty="0" err="1">
                <a:solidFill>
                  <a:srgbClr val="DCDCAA"/>
                </a:solidFill>
                <a:latin typeface="Consolas" panose="020B0609020204030204" pitchFamily="49" charset="0"/>
              </a:rPr>
              <a:t>call</a:t>
            </a:r>
            <a:r>
              <a:rPr lang="en-US" sz="1400" dirty="0">
                <a:solidFill>
                  <a:srgbClr val="D4D4D4"/>
                </a:solidFill>
                <a:latin typeface="Consolas" panose="020B0609020204030204" pitchFamily="49" charset="0"/>
              </a:rPr>
              <a:t>(</a:t>
            </a:r>
            <a:r>
              <a:rPr lang="en-US" sz="1400" dirty="0" err="1">
                <a:solidFill>
                  <a:srgbClr val="9CDCFE"/>
                </a:solidFill>
                <a:latin typeface="Consolas" panose="020B0609020204030204" pitchFamily="49" charset="0"/>
              </a:rPr>
              <a:t>obj</a:t>
            </a:r>
            <a:r>
              <a:rPr lang="en-US" sz="1400" dirty="0" err="1">
                <a:solidFill>
                  <a:srgbClr val="D4D4D4"/>
                </a:solidFill>
                <a:latin typeface="Consolas" panose="020B0609020204030204" pitchFamily="49" charset="0"/>
              </a:rPr>
              <a:t>,</a:t>
            </a:r>
            <a:r>
              <a:rPr lang="en-US" sz="1400" dirty="0" err="1">
                <a:solidFill>
                  <a:srgbClr val="CE9178"/>
                </a:solidFill>
                <a:latin typeface="Consolas" panose="020B0609020204030204" pitchFamily="49" charset="0"/>
              </a:rPr>
              <a:t>"Frontend</a:t>
            </a:r>
            <a:r>
              <a:rPr lang="en-US" sz="1400" dirty="0">
                <a:solidFill>
                  <a:srgbClr val="CE9178"/>
                </a:solidFill>
                <a:latin typeface="Consolas" panose="020B0609020204030204" pitchFamily="49" charset="0"/>
              </a:rPr>
              <a:t> </a:t>
            </a:r>
            <a:r>
              <a:rPr lang="en-US" sz="1400" dirty="0" err="1">
                <a:solidFill>
                  <a:srgbClr val="CE9178"/>
                </a:solidFill>
                <a:latin typeface="Consolas" panose="020B0609020204030204" pitchFamily="49" charset="0"/>
              </a:rPr>
              <a:t>days"</a:t>
            </a:r>
            <a:r>
              <a:rPr lang="en-US" sz="1400" dirty="0" err="1">
                <a:solidFill>
                  <a:srgbClr val="D4D4D4"/>
                </a:solidFill>
                <a:latin typeface="Consolas" panose="020B0609020204030204" pitchFamily="49" charset="0"/>
              </a:rPr>
              <a:t>,</a:t>
            </a:r>
            <a:r>
              <a:rPr lang="en-US" sz="1400" dirty="0" err="1">
                <a:solidFill>
                  <a:srgbClr val="CE9178"/>
                </a:solidFill>
                <a:latin typeface="Consolas" panose="020B0609020204030204" pitchFamily="49" charset="0"/>
              </a:rPr>
              <a:t>"Ordina</a:t>
            </a:r>
            <a:r>
              <a:rPr lang="en-US" sz="1400" dirty="0">
                <a:solidFill>
                  <a:srgbClr val="CE9178"/>
                </a:solidFill>
                <a:latin typeface="Consolas" panose="020B0609020204030204" pitchFamily="49" charset="0"/>
              </a:rPr>
              <a:t> </a:t>
            </a:r>
            <a:r>
              <a:rPr lang="en-US" sz="1400" dirty="0" err="1">
                <a:solidFill>
                  <a:srgbClr val="CE9178"/>
                </a:solidFill>
                <a:latin typeface="Consolas" panose="020B0609020204030204" pitchFamily="49" charset="0"/>
              </a:rPr>
              <a:t>jsRoots</a:t>
            </a:r>
            <a:r>
              <a:rPr lang="en-US" sz="1400" dirty="0">
                <a:solidFill>
                  <a:srgbClr val="CE9178"/>
                </a:solidFill>
                <a:latin typeface="Consolas" panose="020B0609020204030204" pitchFamily="49" charset="0"/>
              </a:rPr>
              <a:t>"</a:t>
            </a:r>
            <a:r>
              <a:rPr lang="en-US" sz="1400" dirty="0">
                <a:solidFill>
                  <a:srgbClr val="D4D4D4"/>
                </a:solidFill>
                <a:latin typeface="Consolas" panose="020B0609020204030204" pitchFamily="49" charset="0"/>
              </a:rPr>
              <a:t>));</a:t>
            </a:r>
            <a:endParaRPr lang="en-US" sz="1400" b="0" dirty="0">
              <a:solidFill>
                <a:srgbClr val="D4D4D4"/>
              </a:solidFill>
              <a:effectLst/>
              <a:latin typeface="Consolas" panose="020B0609020204030204" pitchFamily="49" charset="0"/>
            </a:endParaRPr>
          </a:p>
        </p:txBody>
      </p:sp>
      <p:sp>
        <p:nvSpPr>
          <p:cNvPr id="48" name="Rectangle 2">
            <a:extLst>
              <a:ext uri="{FF2B5EF4-FFF2-40B4-BE49-F238E27FC236}">
                <a16:creationId xmlns:a16="http://schemas.microsoft.com/office/drawing/2014/main" id="{4B505417-8367-458B-A298-FE67A7A1EE78}"/>
              </a:ext>
            </a:extLst>
          </p:cNvPr>
          <p:cNvSpPr>
            <a:spLocks noChangeArrowheads="1"/>
          </p:cNvSpPr>
          <p:nvPr/>
        </p:nvSpPr>
        <p:spPr bwMode="auto">
          <a:xfrm>
            <a:off x="1811776" y="3545609"/>
            <a:ext cx="686520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444444"/>
                </a:solidFill>
                <a:effectLst/>
                <a:ea typeface="Calibri" panose="020F0502020204030204" pitchFamily="34" charset="0"/>
                <a:cs typeface="Arial" panose="020B0604020202020204" pitchFamily="34" charset="0"/>
              </a:rPr>
              <a:t>The first parameter in </a:t>
            </a:r>
            <a:r>
              <a:rPr kumimoji="0" lang="en-US" altLang="en-US" b="0" i="0" u="none" strike="noStrike" cap="none" normalizeH="0" baseline="0" dirty="0">
                <a:ln>
                  <a:noFill/>
                </a:ln>
                <a:solidFill>
                  <a:srgbClr val="C7254E"/>
                </a:solidFill>
                <a:effectLst/>
                <a:ea typeface="Calibri" panose="020F0502020204030204" pitchFamily="34" charset="0"/>
                <a:cs typeface="Courier New" panose="02070309020205020404" pitchFamily="49" charset="0"/>
              </a:rPr>
              <a:t>call()</a:t>
            </a:r>
            <a:r>
              <a:rPr kumimoji="0" lang="en-US" altLang="en-US" b="0" i="0" u="none" strike="noStrike" cap="none" normalizeH="0" baseline="0" dirty="0">
                <a:ln>
                  <a:noFill/>
                </a:ln>
                <a:solidFill>
                  <a:srgbClr val="444444"/>
                </a:solidFill>
                <a:effectLst/>
                <a:ea typeface="Calibri" panose="020F0502020204030204" pitchFamily="34" charset="0"/>
                <a:cs typeface="Arial" panose="020B0604020202020204" pitchFamily="34" charset="0"/>
              </a:rPr>
              <a:t> method sets the </a:t>
            </a:r>
            <a:r>
              <a:rPr kumimoji="0" lang="en-US" altLang="en-US" b="1" i="0" u="none" strike="noStrike" cap="none" normalizeH="0" baseline="0" dirty="0">
                <a:ln>
                  <a:noFill/>
                </a:ln>
                <a:solidFill>
                  <a:srgbClr val="444444"/>
                </a:solidFill>
                <a:effectLst/>
                <a:ea typeface="Calibri" panose="020F0502020204030204" pitchFamily="34" charset="0"/>
                <a:cs typeface="Arial" panose="020B0604020202020204" pitchFamily="34" charset="0"/>
              </a:rPr>
              <a:t>"this"</a:t>
            </a:r>
            <a:r>
              <a:rPr kumimoji="0" lang="en-US" altLang="en-US" b="0" i="0" u="none" strike="noStrike" cap="none" normalizeH="0" baseline="0" dirty="0">
                <a:ln>
                  <a:noFill/>
                </a:ln>
                <a:solidFill>
                  <a:srgbClr val="444444"/>
                </a:solidFill>
                <a:effectLst/>
                <a:ea typeface="Calibri" panose="020F0502020204030204" pitchFamily="34" charset="0"/>
                <a:cs typeface="Arial" panose="020B0604020202020204" pitchFamily="34" charset="0"/>
              </a:rPr>
              <a:t> value</a:t>
            </a:r>
            <a:endParaRPr kumimoji="0" lang="en-US" altLang="en-US"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444444"/>
                </a:solidFill>
                <a:effectLst/>
                <a:ea typeface="Calibri" panose="020F0502020204030204" pitchFamily="34" charset="0"/>
                <a:cs typeface="Arial" panose="020B0604020202020204" pitchFamily="34" charset="0"/>
              </a:rPr>
              <a:t>The rest of the parameters are the arguments to the actual function.</a:t>
            </a:r>
            <a:endParaRPr kumimoji="0" lang="en-US" altLang="en-US"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91393205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859616"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2274161"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2782948"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3" name="TextBox 42">
            <a:extLst>
              <a:ext uri="{FF2B5EF4-FFF2-40B4-BE49-F238E27FC236}">
                <a16:creationId xmlns:a16="http://schemas.microsoft.com/office/drawing/2014/main" id="{33E59098-FC0F-4A92-9645-8E1E7BC79D7E}"/>
              </a:ext>
            </a:extLst>
          </p:cNvPr>
          <p:cNvSpPr txBox="1"/>
          <p:nvPr/>
        </p:nvSpPr>
        <p:spPr>
          <a:xfrm>
            <a:off x="1859616" y="255593"/>
            <a:ext cx="1101948"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call()</a:t>
            </a:r>
          </a:p>
        </p:txBody>
      </p:sp>
      <p:sp>
        <p:nvSpPr>
          <p:cNvPr id="44" name="TextBox 43">
            <a:extLst>
              <a:ext uri="{FF2B5EF4-FFF2-40B4-BE49-F238E27FC236}">
                <a16:creationId xmlns:a16="http://schemas.microsoft.com/office/drawing/2014/main" id="{22E177F4-F2C1-4657-8D5A-A60224122557}"/>
              </a:ext>
            </a:extLst>
          </p:cNvPr>
          <p:cNvSpPr txBox="1"/>
          <p:nvPr/>
        </p:nvSpPr>
        <p:spPr>
          <a:xfrm>
            <a:off x="2591947" y="255592"/>
            <a:ext cx="1101948" cy="461665"/>
          </a:xfrm>
          <a:prstGeom prst="rect">
            <a:avLst/>
          </a:prstGeom>
          <a:noFill/>
        </p:spPr>
        <p:txBody>
          <a:bodyPr wrap="square" rtlCol="0">
            <a:spAutoFit/>
          </a:bodyPr>
          <a:lstStyle/>
          <a:p>
            <a:r>
              <a:rPr lang="en-US" sz="2400" b="1" dirty="0">
                <a:latin typeface="Tw Cen MT" panose="020B0602020104020603" pitchFamily="34" charset="0"/>
              </a:rPr>
              <a:t>apply()</a:t>
            </a:r>
          </a:p>
        </p:txBody>
      </p:sp>
      <p:sp>
        <p:nvSpPr>
          <p:cNvPr id="45" name="TextBox 44">
            <a:extLst>
              <a:ext uri="{FF2B5EF4-FFF2-40B4-BE49-F238E27FC236}">
                <a16:creationId xmlns:a16="http://schemas.microsoft.com/office/drawing/2014/main" id="{0383B3B7-B3CA-4238-B60E-CA14C322D83F}"/>
              </a:ext>
            </a:extLst>
          </p:cNvPr>
          <p:cNvSpPr txBox="1"/>
          <p:nvPr/>
        </p:nvSpPr>
        <p:spPr>
          <a:xfrm>
            <a:off x="3611062" y="255592"/>
            <a:ext cx="1101948"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bind()</a:t>
            </a:r>
          </a:p>
        </p:txBody>
      </p:sp>
      <p:sp>
        <p:nvSpPr>
          <p:cNvPr id="49" name="Rectangle 48">
            <a:extLst>
              <a:ext uri="{FF2B5EF4-FFF2-40B4-BE49-F238E27FC236}">
                <a16:creationId xmlns:a16="http://schemas.microsoft.com/office/drawing/2014/main" id="{7F08C906-338B-4EFF-99B6-58E7C5415FA3}"/>
              </a:ext>
            </a:extLst>
          </p:cNvPr>
          <p:cNvSpPr>
            <a:spLocks noChangeArrowheads="1"/>
          </p:cNvSpPr>
          <p:nvPr/>
        </p:nvSpPr>
        <p:spPr bwMode="auto">
          <a:xfrm>
            <a:off x="1875240" y="823187"/>
            <a:ext cx="587828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444444"/>
                </a:solidFill>
                <a:effectLst/>
                <a:ea typeface="Calibri" panose="020F0502020204030204" pitchFamily="34" charset="0"/>
                <a:cs typeface="Arial" panose="020B0604020202020204" pitchFamily="34" charset="0"/>
              </a:rPr>
              <a:t>The only difference of </a:t>
            </a:r>
            <a:r>
              <a:rPr kumimoji="0" lang="en-US" altLang="en-US" b="0" i="0" u="none" strike="noStrike" cap="none" normalizeH="0" baseline="0" dirty="0">
                <a:ln>
                  <a:noFill/>
                </a:ln>
                <a:solidFill>
                  <a:srgbClr val="C7254E"/>
                </a:solidFill>
                <a:effectLst/>
                <a:ea typeface="Calibri" panose="020F0502020204030204" pitchFamily="34" charset="0"/>
                <a:cs typeface="Courier New" panose="02070309020205020404" pitchFamily="49" charset="0"/>
              </a:rPr>
              <a:t>apply()</a:t>
            </a:r>
            <a:r>
              <a:rPr kumimoji="0" lang="en-US" altLang="en-US" b="0" i="0" u="none" strike="noStrike" cap="none" normalizeH="0" baseline="0" dirty="0">
                <a:ln>
                  <a:noFill/>
                </a:ln>
                <a:solidFill>
                  <a:srgbClr val="444444"/>
                </a:solidFill>
                <a:effectLst/>
                <a:ea typeface="Calibri" panose="020F0502020204030204" pitchFamily="34" charset="0"/>
                <a:cs typeface="Arial" panose="020B0604020202020204" pitchFamily="34" charset="0"/>
              </a:rPr>
              <a:t> with the </a:t>
            </a:r>
            <a:r>
              <a:rPr kumimoji="0" lang="en-US" altLang="en-US" b="0" i="0" u="none" strike="noStrike" cap="none" normalizeH="0" baseline="0" dirty="0">
                <a:ln>
                  <a:noFill/>
                </a:ln>
                <a:solidFill>
                  <a:srgbClr val="C7254E"/>
                </a:solidFill>
                <a:effectLst/>
                <a:ea typeface="Calibri" panose="020F0502020204030204" pitchFamily="34" charset="0"/>
                <a:cs typeface="Courier New" panose="02070309020205020404" pitchFamily="49" charset="0"/>
              </a:rPr>
              <a:t>call()</a:t>
            </a:r>
            <a:r>
              <a:rPr kumimoji="0" lang="en-US" altLang="en-US" b="0" i="0" u="none" strike="noStrike" cap="none" normalizeH="0" baseline="0" dirty="0">
                <a:ln>
                  <a:noFill/>
                </a:ln>
                <a:solidFill>
                  <a:srgbClr val="444444"/>
                </a:solidFill>
                <a:effectLst/>
                <a:ea typeface="Calibri" panose="020F0502020204030204" pitchFamily="34" charset="0"/>
                <a:cs typeface="Arial" panose="020B0604020202020204" pitchFamily="34" charset="0"/>
              </a:rPr>
              <a:t> method is that the second parameter of the </a:t>
            </a:r>
            <a:r>
              <a:rPr kumimoji="0" lang="en-US" altLang="en-US" b="0" i="0" u="none" strike="noStrike" cap="none" normalizeH="0" baseline="0" dirty="0">
                <a:ln>
                  <a:noFill/>
                </a:ln>
                <a:solidFill>
                  <a:srgbClr val="C7254E"/>
                </a:solidFill>
                <a:effectLst/>
                <a:ea typeface="Calibri" panose="020F0502020204030204" pitchFamily="34" charset="0"/>
                <a:cs typeface="Courier New" panose="02070309020205020404" pitchFamily="49" charset="0"/>
              </a:rPr>
              <a:t>apply()</a:t>
            </a:r>
            <a:r>
              <a:rPr kumimoji="0" lang="en-US" altLang="en-US" b="0" i="0" u="none" strike="noStrike" cap="none" normalizeH="0" baseline="0" dirty="0">
                <a:ln>
                  <a:noFill/>
                </a:ln>
                <a:solidFill>
                  <a:srgbClr val="444444"/>
                </a:solidFill>
                <a:effectLst/>
                <a:ea typeface="Calibri" panose="020F0502020204030204" pitchFamily="34" charset="0"/>
                <a:cs typeface="Arial" panose="020B0604020202020204" pitchFamily="34" charset="0"/>
              </a:rPr>
              <a:t> method accepts the arguments to the actual function as an array.</a:t>
            </a:r>
            <a:endParaRPr kumimoji="0" lang="en-US" altLang="en-US" b="0" i="0" u="none" strike="noStrike" cap="none" normalizeH="0" baseline="0" dirty="0">
              <a:ln>
                <a:noFill/>
              </a:ln>
              <a:solidFill>
                <a:schemeClr val="tx1"/>
              </a:solidFill>
              <a:effectLst/>
            </a:endParaRPr>
          </a:p>
        </p:txBody>
      </p:sp>
      <p:sp>
        <p:nvSpPr>
          <p:cNvPr id="50" name="Rectangle 49">
            <a:extLst>
              <a:ext uri="{FF2B5EF4-FFF2-40B4-BE49-F238E27FC236}">
                <a16:creationId xmlns:a16="http://schemas.microsoft.com/office/drawing/2014/main" id="{DC8E0F01-0BDD-4A19-A70E-0269EC014AE9}"/>
              </a:ext>
            </a:extLst>
          </p:cNvPr>
          <p:cNvSpPr/>
          <p:nvPr/>
        </p:nvSpPr>
        <p:spPr>
          <a:xfrm>
            <a:off x="1485109" y="1852446"/>
            <a:ext cx="7047722" cy="2031325"/>
          </a:xfrm>
          <a:prstGeom prst="rect">
            <a:avLst/>
          </a:prstGeom>
          <a:solidFill>
            <a:schemeClr val="tx1"/>
          </a:solidFill>
        </p:spPr>
        <p:txBody>
          <a:bodyPr wrap="square">
            <a:spAutoFit/>
          </a:bodyPr>
          <a:lstStyle/>
          <a:p>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9CDCFE"/>
                </a:solidFill>
                <a:latin typeface="Consolas" panose="020B0609020204030204" pitchFamily="49" charset="0"/>
              </a:rPr>
              <a:t>obj</a:t>
            </a:r>
            <a:r>
              <a:rPr lang="en-US" sz="1400" dirty="0">
                <a:solidFill>
                  <a:srgbClr val="D4D4D4"/>
                </a:solidFill>
                <a:latin typeface="Consolas" panose="020B0609020204030204" pitchFamily="49" charset="0"/>
              </a:rPr>
              <a:t> = {</a:t>
            </a:r>
            <a:r>
              <a:rPr lang="en-US" sz="1400" dirty="0" err="1">
                <a:solidFill>
                  <a:srgbClr val="9CDCFE"/>
                </a:solidFill>
                <a:latin typeface="Consolas" panose="020B0609020204030204" pitchFamily="49" charset="0"/>
              </a:rPr>
              <a:t>name:</a:t>
            </a:r>
            <a:r>
              <a:rPr lang="en-US" sz="1400" dirty="0" err="1">
                <a:solidFill>
                  <a:srgbClr val="CE9178"/>
                </a:solidFill>
                <a:latin typeface="Consolas" panose="020B0609020204030204" pitchFamily="49" charset="0"/>
              </a:rPr>
              <a:t>"Snow</a:t>
            </a:r>
            <a:r>
              <a:rPr lang="en-US" sz="1400" dirty="0">
                <a:solidFill>
                  <a:srgbClr val="CE9178"/>
                </a:solidFill>
                <a:latin typeface="Consolas" panose="020B0609020204030204" pitchFamily="49" charset="0"/>
              </a:rPr>
              <a:t>"</a:t>
            </a:r>
            <a:r>
              <a:rPr lang="en-US" sz="1400" dirty="0">
                <a:solidFill>
                  <a:srgbClr val="D4D4D4"/>
                </a:solidFill>
                <a:latin typeface="Consolas" panose="020B0609020204030204" pitchFamily="49" charset="0"/>
              </a:rPr>
              <a:t>};</a:t>
            </a:r>
          </a:p>
          <a:p>
            <a:br>
              <a:rPr lang="en-US" sz="1400" dirty="0">
                <a:solidFill>
                  <a:srgbClr val="D4D4D4"/>
                </a:solidFill>
                <a:latin typeface="Consolas" panose="020B0609020204030204" pitchFamily="49" charset="0"/>
              </a:rPr>
            </a:br>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a:solidFill>
                  <a:srgbClr val="DCDCAA"/>
                </a:solidFill>
                <a:latin typeface="Consolas" panose="020B0609020204030204" pitchFamily="49" charset="0"/>
              </a:rPr>
              <a:t>greeting</a:t>
            </a:r>
            <a:r>
              <a:rPr lang="en-US" sz="1400" dirty="0">
                <a:solidFill>
                  <a:srgbClr val="D4D4D4"/>
                </a:solidFill>
                <a:latin typeface="Consolas" panose="020B0609020204030204" pitchFamily="49" charset="0"/>
              </a:rPr>
              <a:t> = </a:t>
            </a:r>
            <a:r>
              <a:rPr lang="en-US" sz="1400" dirty="0">
                <a:solidFill>
                  <a:srgbClr val="569CD6"/>
                </a:solidFill>
                <a:latin typeface="Consolas" panose="020B0609020204030204" pitchFamily="49" charset="0"/>
              </a:rPr>
              <a:t>function</a:t>
            </a:r>
            <a:r>
              <a:rPr lang="en-US" sz="1400" dirty="0">
                <a:solidFill>
                  <a:srgbClr val="D4D4D4"/>
                </a:solidFill>
                <a:latin typeface="Consolas" panose="020B0609020204030204" pitchFamily="49" charset="0"/>
              </a:rPr>
              <a:t>(</a:t>
            </a:r>
            <a:r>
              <a:rPr lang="en-US" sz="1400" dirty="0" err="1">
                <a:solidFill>
                  <a:srgbClr val="9CDCFE"/>
                </a:solidFill>
                <a:latin typeface="Consolas" panose="020B0609020204030204" pitchFamily="49" charset="0"/>
              </a:rPr>
              <a:t>a</a:t>
            </a:r>
            <a:r>
              <a:rPr lang="en-US" sz="1400" dirty="0" err="1">
                <a:solidFill>
                  <a:srgbClr val="D4D4D4"/>
                </a:solidFill>
                <a:latin typeface="Consolas" panose="020B0609020204030204" pitchFamily="49" charset="0"/>
              </a:rPr>
              <a:t>,</a:t>
            </a:r>
            <a:r>
              <a:rPr lang="en-US" sz="1400" dirty="0" err="1">
                <a:solidFill>
                  <a:srgbClr val="9CDCFE"/>
                </a:solidFill>
                <a:latin typeface="Consolas" panose="020B0609020204030204" pitchFamily="49" charset="0"/>
              </a:rPr>
              <a:t>b</a:t>
            </a:r>
            <a:r>
              <a:rPr lang="en-US" sz="1400" dirty="0">
                <a:solidFill>
                  <a:srgbClr val="D4D4D4"/>
                </a:solidFill>
                <a:latin typeface="Consolas" panose="020B0609020204030204" pitchFamily="49" charset="0"/>
              </a:rPr>
              <a:t>){</a:t>
            </a:r>
          </a:p>
          <a:p>
            <a:r>
              <a:rPr lang="en-US" sz="1400" dirty="0">
                <a:solidFill>
                  <a:srgbClr val="C586C0"/>
                </a:solidFill>
                <a:latin typeface="Consolas" panose="020B0609020204030204" pitchFamily="49" charset="0"/>
              </a:rPr>
              <a:t> return</a:t>
            </a:r>
            <a:r>
              <a:rPr lang="en-US" sz="1400" dirty="0">
                <a:solidFill>
                  <a:srgbClr val="D4D4D4"/>
                </a:solidFill>
                <a:latin typeface="Consolas" panose="020B0609020204030204" pitchFamily="49" charset="0"/>
              </a:rPr>
              <a:t> </a:t>
            </a:r>
            <a:r>
              <a:rPr lang="en-US" sz="1400" dirty="0">
                <a:solidFill>
                  <a:srgbClr val="CE9178"/>
                </a:solidFill>
                <a:latin typeface="Consolas" panose="020B0609020204030204" pitchFamily="49" charset="0"/>
              </a:rPr>
              <a:t>"Hello "</a:t>
            </a:r>
            <a:r>
              <a:rPr lang="en-US" sz="1400" dirty="0">
                <a:solidFill>
                  <a:srgbClr val="D4D4D4"/>
                </a:solidFill>
                <a:latin typeface="Consolas" panose="020B0609020204030204" pitchFamily="49" charset="0"/>
              </a:rPr>
              <a:t>+ </a:t>
            </a:r>
            <a:r>
              <a:rPr lang="en-US" sz="1400" dirty="0">
                <a:solidFill>
                  <a:srgbClr val="569CD6"/>
                </a:solidFill>
                <a:latin typeface="Consolas" panose="020B0609020204030204" pitchFamily="49" charset="0"/>
              </a:rPr>
              <a:t>this</a:t>
            </a:r>
            <a:r>
              <a:rPr lang="en-US" sz="1400" dirty="0">
                <a:solidFill>
                  <a:srgbClr val="D4D4D4"/>
                </a:solidFill>
                <a:latin typeface="Consolas" panose="020B0609020204030204" pitchFamily="49" charset="0"/>
              </a:rPr>
              <a:t>.</a:t>
            </a:r>
            <a:r>
              <a:rPr lang="en-US" sz="1400" dirty="0">
                <a:solidFill>
                  <a:srgbClr val="9CDCFE"/>
                </a:solidFill>
                <a:latin typeface="Consolas" panose="020B0609020204030204" pitchFamily="49" charset="0"/>
              </a:rPr>
              <a:t>name</a:t>
            </a:r>
            <a:r>
              <a:rPr lang="en-US" sz="1400" dirty="0">
                <a:solidFill>
                  <a:srgbClr val="D4D4D4"/>
                </a:solidFill>
                <a:latin typeface="Consolas" panose="020B0609020204030204" pitchFamily="49" charset="0"/>
              </a:rPr>
              <a:t> +</a:t>
            </a:r>
            <a:r>
              <a:rPr lang="en-US" sz="1400" dirty="0">
                <a:solidFill>
                  <a:srgbClr val="CE9178"/>
                </a:solidFill>
                <a:latin typeface="Consolas" panose="020B0609020204030204" pitchFamily="49" charset="0"/>
              </a:rPr>
              <a:t>",welcome to "</a:t>
            </a:r>
            <a:r>
              <a:rPr lang="en-US" sz="1400" dirty="0">
                <a:solidFill>
                  <a:srgbClr val="D4D4D4"/>
                </a:solidFill>
                <a:latin typeface="Consolas" panose="020B0609020204030204" pitchFamily="49" charset="0"/>
              </a:rPr>
              <a:t>+</a:t>
            </a:r>
            <a:r>
              <a:rPr lang="en-US" sz="1400" dirty="0">
                <a:solidFill>
                  <a:srgbClr val="9CDCFE"/>
                </a:solidFill>
                <a:latin typeface="Consolas" panose="020B0609020204030204" pitchFamily="49" charset="0"/>
              </a:rPr>
              <a:t>a</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 "</a:t>
            </a:r>
            <a:r>
              <a:rPr lang="en-US" sz="1400" dirty="0">
                <a:solidFill>
                  <a:srgbClr val="D4D4D4"/>
                </a:solidFill>
                <a:latin typeface="Consolas" panose="020B0609020204030204" pitchFamily="49" charset="0"/>
              </a:rPr>
              <a:t>+</a:t>
            </a:r>
            <a:r>
              <a:rPr lang="en-US" sz="1400" dirty="0">
                <a:solidFill>
                  <a:srgbClr val="CE9178"/>
                </a:solidFill>
                <a:latin typeface="Consolas" panose="020B0609020204030204" pitchFamily="49" charset="0"/>
              </a:rPr>
              <a:t>"organized by"</a:t>
            </a:r>
            <a:r>
              <a:rPr lang="en-US" sz="1400" dirty="0">
                <a:solidFill>
                  <a:srgbClr val="D4D4D4"/>
                </a:solidFill>
                <a:latin typeface="Consolas" panose="020B0609020204030204" pitchFamily="49" charset="0"/>
              </a:rPr>
              <a:t> + </a:t>
            </a:r>
            <a:r>
              <a:rPr lang="en-US" sz="1400" dirty="0">
                <a:solidFill>
                  <a:srgbClr val="9CDCFE"/>
                </a:solidFill>
                <a:latin typeface="Consolas" panose="020B0609020204030204" pitchFamily="49" charset="0"/>
              </a:rPr>
              <a:t>b</a:t>
            </a:r>
            <a:r>
              <a:rPr lang="en-US" sz="1400" dirty="0">
                <a:solidFill>
                  <a:srgbClr val="D4D4D4"/>
                </a:solidFill>
                <a:latin typeface="Consolas" panose="020B0609020204030204" pitchFamily="49" charset="0"/>
              </a:rPr>
              <a:t>;</a:t>
            </a:r>
          </a:p>
          <a:p>
            <a:r>
              <a:rPr lang="en-US" sz="1400" dirty="0">
                <a:solidFill>
                  <a:srgbClr val="D4D4D4"/>
                </a:solidFill>
                <a:latin typeface="Consolas" panose="020B0609020204030204" pitchFamily="49" charset="0"/>
              </a:rPr>
              <a:t>};</a:t>
            </a:r>
          </a:p>
          <a:p>
            <a:br>
              <a:rPr lang="en-US" sz="1400" dirty="0">
                <a:solidFill>
                  <a:srgbClr val="D4D4D4"/>
                </a:solidFill>
                <a:latin typeface="Consolas" panose="020B0609020204030204" pitchFamily="49" charset="0"/>
              </a:rPr>
            </a:br>
            <a:r>
              <a:rPr lang="en-US" sz="1400" dirty="0">
                <a:solidFill>
                  <a:srgbClr val="569CD6"/>
                </a:solidFill>
                <a:latin typeface="Consolas" panose="020B0609020204030204" pitchFamily="49" charset="0"/>
              </a:rPr>
              <a:t>var</a:t>
            </a:r>
            <a:r>
              <a:rPr lang="en-US" sz="1400" dirty="0">
                <a:solidFill>
                  <a:srgbClr val="D4D4D4"/>
                </a:solidFill>
                <a:latin typeface="Consolas" panose="020B0609020204030204" pitchFamily="49" charset="0"/>
              </a:rPr>
              <a:t> </a:t>
            </a:r>
            <a:r>
              <a:rPr lang="en-US" sz="1400" dirty="0" err="1">
                <a:solidFill>
                  <a:srgbClr val="9CDCFE"/>
                </a:solidFill>
                <a:latin typeface="Consolas" panose="020B0609020204030204" pitchFamily="49" charset="0"/>
              </a:rPr>
              <a:t>args</a:t>
            </a:r>
            <a:r>
              <a:rPr lang="en-US" sz="1400" dirty="0">
                <a:solidFill>
                  <a:srgbClr val="D4D4D4"/>
                </a:solidFill>
                <a:latin typeface="Consolas" panose="020B0609020204030204" pitchFamily="49" charset="0"/>
              </a:rPr>
              <a:t> = [</a:t>
            </a:r>
            <a:r>
              <a:rPr lang="en-US" sz="1400" dirty="0">
                <a:solidFill>
                  <a:srgbClr val="CE9178"/>
                </a:solidFill>
                <a:latin typeface="Consolas" panose="020B0609020204030204" pitchFamily="49" charset="0"/>
              </a:rPr>
              <a:t>"Frontend </a:t>
            </a:r>
            <a:r>
              <a:rPr lang="en-US" sz="1400" dirty="0" err="1">
                <a:solidFill>
                  <a:srgbClr val="CE9178"/>
                </a:solidFill>
                <a:latin typeface="Consolas" panose="020B0609020204030204" pitchFamily="49" charset="0"/>
              </a:rPr>
              <a:t>days"</a:t>
            </a:r>
            <a:r>
              <a:rPr lang="en-US" sz="1400" dirty="0" err="1">
                <a:solidFill>
                  <a:srgbClr val="D4D4D4"/>
                </a:solidFill>
                <a:latin typeface="Consolas" panose="020B0609020204030204" pitchFamily="49" charset="0"/>
              </a:rPr>
              <a:t>,</a:t>
            </a:r>
            <a:r>
              <a:rPr lang="en-US" sz="1400" dirty="0" err="1">
                <a:solidFill>
                  <a:srgbClr val="CE9178"/>
                </a:solidFill>
                <a:latin typeface="Consolas" panose="020B0609020204030204" pitchFamily="49" charset="0"/>
              </a:rPr>
              <a:t>"Ordina</a:t>
            </a:r>
            <a:r>
              <a:rPr lang="en-US" sz="1400" dirty="0">
                <a:solidFill>
                  <a:srgbClr val="CE9178"/>
                </a:solidFill>
                <a:latin typeface="Consolas" panose="020B0609020204030204" pitchFamily="49" charset="0"/>
              </a:rPr>
              <a:t> </a:t>
            </a:r>
            <a:r>
              <a:rPr lang="en-US" sz="1400" dirty="0" err="1">
                <a:solidFill>
                  <a:srgbClr val="CE9178"/>
                </a:solidFill>
                <a:latin typeface="Consolas" panose="020B0609020204030204" pitchFamily="49" charset="0"/>
              </a:rPr>
              <a:t>jsRoots</a:t>
            </a:r>
            <a:r>
              <a:rPr lang="en-US" sz="1400" dirty="0">
                <a:solidFill>
                  <a:srgbClr val="CE9178"/>
                </a:solidFill>
                <a:latin typeface="Consolas" panose="020B0609020204030204" pitchFamily="49" charset="0"/>
              </a:rPr>
              <a:t>"</a:t>
            </a:r>
            <a:r>
              <a:rPr lang="en-US" sz="1400" dirty="0">
                <a:solidFill>
                  <a:srgbClr val="D4D4D4"/>
                </a:solidFill>
                <a:latin typeface="Consolas" panose="020B0609020204030204" pitchFamily="49" charset="0"/>
              </a:rPr>
              <a:t>]</a:t>
            </a:r>
          </a:p>
          <a:p>
            <a:br>
              <a:rPr lang="en-US" sz="1400" dirty="0">
                <a:solidFill>
                  <a:srgbClr val="D4D4D4"/>
                </a:solidFill>
                <a:latin typeface="Consolas" panose="020B0609020204030204" pitchFamily="49" charset="0"/>
              </a:rPr>
            </a:br>
            <a:r>
              <a:rPr lang="en-US" sz="1400" dirty="0">
                <a:solidFill>
                  <a:srgbClr val="4EC9B0"/>
                </a:solidFill>
                <a:latin typeface="Consolas" panose="020B0609020204030204" pitchFamily="49" charset="0"/>
              </a:rPr>
              <a:t>console</a:t>
            </a:r>
            <a:r>
              <a:rPr lang="en-US" sz="1400" dirty="0">
                <a:solidFill>
                  <a:srgbClr val="D4D4D4"/>
                </a:solidFill>
                <a:latin typeface="Consolas" panose="020B0609020204030204" pitchFamily="49" charset="0"/>
              </a:rPr>
              <a:t>.</a:t>
            </a:r>
            <a:r>
              <a:rPr lang="en-US" sz="1400" dirty="0">
                <a:solidFill>
                  <a:srgbClr val="DCDCAA"/>
                </a:solidFill>
                <a:latin typeface="Consolas" panose="020B0609020204030204" pitchFamily="49" charset="0"/>
              </a:rPr>
              <a:t>log</a:t>
            </a:r>
            <a:r>
              <a:rPr lang="en-US" sz="1400" dirty="0">
                <a:solidFill>
                  <a:srgbClr val="D4D4D4"/>
                </a:solidFill>
                <a:latin typeface="Consolas" panose="020B0609020204030204" pitchFamily="49" charset="0"/>
              </a:rPr>
              <a:t>(</a:t>
            </a:r>
            <a:r>
              <a:rPr lang="en-US" sz="1400" dirty="0" err="1">
                <a:solidFill>
                  <a:srgbClr val="9CDCFE"/>
                </a:solidFill>
                <a:latin typeface="Consolas" panose="020B0609020204030204" pitchFamily="49" charset="0"/>
              </a:rPr>
              <a:t>greeting</a:t>
            </a:r>
            <a:r>
              <a:rPr lang="en-US" sz="1400" dirty="0" err="1">
                <a:solidFill>
                  <a:srgbClr val="D4D4D4"/>
                </a:solidFill>
                <a:latin typeface="Consolas" panose="020B0609020204030204" pitchFamily="49" charset="0"/>
              </a:rPr>
              <a:t>.</a:t>
            </a:r>
            <a:r>
              <a:rPr lang="en-US" sz="1400" dirty="0" err="1">
                <a:solidFill>
                  <a:srgbClr val="DCDCAA"/>
                </a:solidFill>
                <a:latin typeface="Consolas" panose="020B0609020204030204" pitchFamily="49" charset="0"/>
              </a:rPr>
              <a:t>apply</a:t>
            </a:r>
            <a:r>
              <a:rPr lang="en-US" sz="1400" dirty="0">
                <a:solidFill>
                  <a:srgbClr val="D4D4D4"/>
                </a:solidFill>
                <a:latin typeface="Consolas" panose="020B0609020204030204" pitchFamily="49" charset="0"/>
              </a:rPr>
              <a:t>(</a:t>
            </a:r>
            <a:r>
              <a:rPr lang="en-US" sz="1400" dirty="0">
                <a:solidFill>
                  <a:srgbClr val="9CDCFE"/>
                </a:solidFill>
                <a:latin typeface="Consolas" panose="020B0609020204030204" pitchFamily="49" charset="0"/>
              </a:rPr>
              <a:t>obj</a:t>
            </a:r>
            <a:r>
              <a:rPr lang="en-US" sz="1400" dirty="0">
                <a:solidFill>
                  <a:srgbClr val="D4D4D4"/>
                </a:solidFill>
                <a:latin typeface="Consolas" panose="020B0609020204030204" pitchFamily="49" charset="0"/>
              </a:rPr>
              <a:t>, </a:t>
            </a:r>
            <a:r>
              <a:rPr lang="en-US" sz="1400" dirty="0" err="1">
                <a:solidFill>
                  <a:srgbClr val="9CDCFE"/>
                </a:solidFill>
                <a:latin typeface="Consolas" panose="020B0609020204030204" pitchFamily="49" charset="0"/>
              </a:rPr>
              <a:t>args</a:t>
            </a:r>
            <a:r>
              <a:rPr lang="en-US" sz="1400" dirty="0">
                <a:solidFill>
                  <a:srgbClr val="D4D4D4"/>
                </a:solidFill>
                <a:latin typeface="Consolas" panose="020B0609020204030204" pitchFamily="49" charset="0"/>
              </a:rPr>
              <a:t>));</a:t>
            </a:r>
            <a:endParaRPr lang="en-US" sz="14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348652123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859616"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2274161"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2782948"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3" name="TextBox 42">
            <a:extLst>
              <a:ext uri="{FF2B5EF4-FFF2-40B4-BE49-F238E27FC236}">
                <a16:creationId xmlns:a16="http://schemas.microsoft.com/office/drawing/2014/main" id="{33E59098-FC0F-4A92-9645-8E1E7BC79D7E}"/>
              </a:ext>
            </a:extLst>
          </p:cNvPr>
          <p:cNvSpPr txBox="1"/>
          <p:nvPr/>
        </p:nvSpPr>
        <p:spPr>
          <a:xfrm>
            <a:off x="1859616" y="255593"/>
            <a:ext cx="1101948"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call()</a:t>
            </a:r>
          </a:p>
        </p:txBody>
      </p:sp>
      <p:sp>
        <p:nvSpPr>
          <p:cNvPr id="44" name="TextBox 43">
            <a:extLst>
              <a:ext uri="{FF2B5EF4-FFF2-40B4-BE49-F238E27FC236}">
                <a16:creationId xmlns:a16="http://schemas.microsoft.com/office/drawing/2014/main" id="{22E177F4-F2C1-4657-8D5A-A60224122557}"/>
              </a:ext>
            </a:extLst>
          </p:cNvPr>
          <p:cNvSpPr txBox="1"/>
          <p:nvPr/>
        </p:nvSpPr>
        <p:spPr>
          <a:xfrm>
            <a:off x="2591947" y="255592"/>
            <a:ext cx="1101948"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apply()</a:t>
            </a:r>
          </a:p>
        </p:txBody>
      </p:sp>
      <p:sp>
        <p:nvSpPr>
          <p:cNvPr id="45" name="TextBox 44">
            <a:extLst>
              <a:ext uri="{FF2B5EF4-FFF2-40B4-BE49-F238E27FC236}">
                <a16:creationId xmlns:a16="http://schemas.microsoft.com/office/drawing/2014/main" id="{0383B3B7-B3CA-4238-B60E-CA14C322D83F}"/>
              </a:ext>
            </a:extLst>
          </p:cNvPr>
          <p:cNvSpPr txBox="1"/>
          <p:nvPr/>
        </p:nvSpPr>
        <p:spPr>
          <a:xfrm>
            <a:off x="3611062" y="255592"/>
            <a:ext cx="1101948" cy="461665"/>
          </a:xfrm>
          <a:prstGeom prst="rect">
            <a:avLst/>
          </a:prstGeom>
          <a:noFill/>
        </p:spPr>
        <p:txBody>
          <a:bodyPr wrap="square" rtlCol="0">
            <a:spAutoFit/>
          </a:bodyPr>
          <a:lstStyle/>
          <a:p>
            <a:r>
              <a:rPr lang="en-US" sz="2400" b="1" dirty="0">
                <a:latin typeface="Tw Cen MT" panose="020B0602020104020603" pitchFamily="34" charset="0"/>
              </a:rPr>
              <a:t>bind()</a:t>
            </a:r>
          </a:p>
        </p:txBody>
      </p:sp>
      <p:sp>
        <p:nvSpPr>
          <p:cNvPr id="46" name="Rectangle 45">
            <a:extLst>
              <a:ext uri="{FF2B5EF4-FFF2-40B4-BE49-F238E27FC236}">
                <a16:creationId xmlns:a16="http://schemas.microsoft.com/office/drawing/2014/main" id="{9A274908-A7A6-485B-8E95-87C92BA72889}"/>
              </a:ext>
            </a:extLst>
          </p:cNvPr>
          <p:cNvSpPr>
            <a:spLocks noChangeArrowheads="1"/>
          </p:cNvSpPr>
          <p:nvPr/>
        </p:nvSpPr>
        <p:spPr bwMode="auto">
          <a:xfrm>
            <a:off x="1857110" y="717257"/>
            <a:ext cx="5458408"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C7254E"/>
                </a:solidFill>
                <a:effectLst/>
                <a:latin typeface="Arial Unicode MS"/>
                <a:ea typeface="Calibri" panose="020F0502020204030204" pitchFamily="34" charset="0"/>
                <a:cs typeface="Courier New" panose="02070309020205020404" pitchFamily="49" charset="0"/>
              </a:rPr>
              <a:t>bind()</a:t>
            </a:r>
            <a:r>
              <a:rPr kumimoji="0" lang="en-US" altLang="en-US" b="0" i="0" u="none" strike="noStrike" cap="none" normalizeH="0" baseline="0" dirty="0">
                <a:ln>
                  <a:noFill/>
                </a:ln>
                <a:solidFill>
                  <a:srgbClr val="444444"/>
                </a:solidFill>
                <a:effectLst/>
                <a:latin typeface="Calibri" panose="020F0502020204030204" pitchFamily="34" charset="0"/>
                <a:ea typeface="Calibri" panose="020F0502020204030204" pitchFamily="34" charset="0"/>
                <a:cs typeface="Arial" panose="020B0604020202020204" pitchFamily="34" charset="0"/>
              </a:rPr>
              <a:t> </a:t>
            </a:r>
            <a:r>
              <a:rPr kumimoji="0" lang="en-US" altLang="en-US" b="0" i="0" u="none" strike="noStrike" cap="none" normalizeH="0" baseline="0" dirty="0">
                <a:ln>
                  <a:noFill/>
                </a:ln>
                <a:solidFill>
                  <a:srgbClr val="444444"/>
                </a:solidFill>
                <a:effectLst/>
                <a:latin typeface="Arial" panose="020B0604020202020204" pitchFamily="34" charset="0"/>
                <a:ea typeface="Calibri" panose="020F0502020204030204" pitchFamily="34" charset="0"/>
                <a:cs typeface="Arial" panose="020B0604020202020204" pitchFamily="34" charset="0"/>
              </a:rPr>
              <a:t>returns a bound function that, when executed later, will have the correct context (</a:t>
            </a:r>
            <a:r>
              <a:rPr kumimoji="0" lang="en-US" altLang="en-US" b="1" i="0" u="none" strike="noStrike" cap="none" normalizeH="0" baseline="0" dirty="0">
                <a:ln>
                  <a:noFill/>
                </a:ln>
                <a:solidFill>
                  <a:srgbClr val="444444"/>
                </a:solidFill>
                <a:effectLst/>
                <a:latin typeface="Arial" panose="020B0604020202020204" pitchFamily="34" charset="0"/>
                <a:ea typeface="Calibri" panose="020F0502020204030204" pitchFamily="34" charset="0"/>
                <a:cs typeface="Arial" panose="020B0604020202020204" pitchFamily="34" charset="0"/>
              </a:rPr>
              <a:t>"this"</a:t>
            </a:r>
            <a:r>
              <a:rPr kumimoji="0" lang="en-US" altLang="en-US" b="0" i="0" u="none" strike="noStrike" cap="none" normalizeH="0" baseline="0" dirty="0">
                <a:ln>
                  <a:noFill/>
                </a:ln>
                <a:solidFill>
                  <a:srgbClr val="444444"/>
                </a:solidFill>
                <a:effectLst/>
                <a:latin typeface="Arial" panose="020B0604020202020204" pitchFamily="34" charset="0"/>
                <a:ea typeface="Calibri" panose="020F0502020204030204" pitchFamily="34" charset="0"/>
                <a:cs typeface="Arial" panose="020B0604020202020204" pitchFamily="34" charset="0"/>
              </a:rPr>
              <a:t>) for calling the original function.</a:t>
            </a:r>
            <a:endParaRPr kumimoji="0" lang="en-US" altLang="en-US" b="0" i="0" u="none" strike="noStrike" cap="none" normalizeH="0" baseline="0" dirty="0">
              <a:ln>
                <a:noFill/>
              </a:ln>
              <a:solidFill>
                <a:schemeClr val="tx1"/>
              </a:solidFill>
              <a:effectLst/>
              <a:latin typeface="Arial" panose="020B0604020202020204" pitchFamily="34" charset="0"/>
            </a:endParaRPr>
          </a:p>
        </p:txBody>
      </p:sp>
      <p:sp>
        <p:nvSpPr>
          <p:cNvPr id="47" name="Rectangle 46">
            <a:extLst>
              <a:ext uri="{FF2B5EF4-FFF2-40B4-BE49-F238E27FC236}">
                <a16:creationId xmlns:a16="http://schemas.microsoft.com/office/drawing/2014/main" id="{F8851F81-8BD6-4ABB-88BB-384F6FAF1DE8}"/>
              </a:ext>
            </a:extLst>
          </p:cNvPr>
          <p:cNvSpPr/>
          <p:nvPr/>
        </p:nvSpPr>
        <p:spPr>
          <a:xfrm>
            <a:off x="1894173" y="1843159"/>
            <a:ext cx="6176864" cy="1754326"/>
          </a:xfrm>
          <a:prstGeom prst="rect">
            <a:avLst/>
          </a:prstGeom>
          <a:solidFill>
            <a:schemeClr val="tx1"/>
          </a:solidFill>
        </p:spPr>
        <p:txBody>
          <a:bodyPr wrap="square">
            <a:spAutoFit/>
          </a:bodyPr>
          <a:lstStyle/>
          <a:p>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obj</a:t>
            </a:r>
            <a:r>
              <a:rPr lang="en-US" sz="1200" dirty="0">
                <a:solidFill>
                  <a:srgbClr val="D4D4D4"/>
                </a:solidFill>
                <a:latin typeface="Consolas" panose="020B0609020204030204" pitchFamily="49" charset="0"/>
              </a:rPr>
              <a:t> = {</a:t>
            </a:r>
            <a:r>
              <a:rPr lang="en-US" sz="1200" dirty="0" err="1">
                <a:solidFill>
                  <a:srgbClr val="9CDCFE"/>
                </a:solidFill>
                <a:latin typeface="Consolas" panose="020B0609020204030204" pitchFamily="49" charset="0"/>
              </a:rPr>
              <a:t>name:</a:t>
            </a:r>
            <a:r>
              <a:rPr lang="en-US" sz="1200" dirty="0" err="1">
                <a:solidFill>
                  <a:srgbClr val="CE9178"/>
                </a:solidFill>
                <a:latin typeface="Consolas" panose="020B0609020204030204" pitchFamily="49" charset="0"/>
              </a:rPr>
              <a:t>"Snow</a:t>
            </a:r>
            <a:r>
              <a:rPr lang="en-US" sz="1200" dirty="0">
                <a:solidFill>
                  <a:srgbClr val="CE9178"/>
                </a:solidFill>
                <a:latin typeface="Consolas" panose="020B0609020204030204" pitchFamily="49" charset="0"/>
              </a:rPr>
              <a:t>"</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DCDCAA"/>
                </a:solidFill>
                <a:latin typeface="Consolas" panose="020B0609020204030204" pitchFamily="49" charset="0"/>
              </a:rPr>
              <a:t>greeting</a:t>
            </a:r>
            <a:r>
              <a:rPr lang="en-US" sz="1200" dirty="0">
                <a:solidFill>
                  <a:srgbClr val="D4D4D4"/>
                </a:solidFill>
                <a:latin typeface="Consolas" panose="020B0609020204030204" pitchFamily="49" charset="0"/>
              </a:rPr>
              <a:t> = </a:t>
            </a:r>
            <a:r>
              <a:rPr lang="en-US" sz="1200" dirty="0">
                <a:solidFill>
                  <a:srgbClr val="569CD6"/>
                </a:solidFill>
                <a:latin typeface="Consolas" panose="020B0609020204030204" pitchFamily="49" charset="0"/>
              </a:rPr>
              <a:t>function</a:t>
            </a:r>
            <a:r>
              <a:rPr lang="en-US" sz="1200" dirty="0">
                <a:solidFill>
                  <a:srgbClr val="D4D4D4"/>
                </a:solidFill>
                <a:latin typeface="Consolas" panose="020B0609020204030204" pitchFamily="49" charset="0"/>
              </a:rPr>
              <a:t>(</a:t>
            </a:r>
            <a:r>
              <a:rPr lang="en-US" sz="1200" dirty="0" err="1">
                <a:solidFill>
                  <a:srgbClr val="9CDCFE"/>
                </a:solidFill>
                <a:latin typeface="Consolas" panose="020B0609020204030204" pitchFamily="49" charset="0"/>
              </a:rPr>
              <a:t>a</a:t>
            </a:r>
            <a:r>
              <a:rPr lang="en-US" sz="1200" dirty="0" err="1">
                <a:solidFill>
                  <a:srgbClr val="D4D4D4"/>
                </a:solidFill>
                <a:latin typeface="Consolas" panose="020B0609020204030204" pitchFamily="49" charset="0"/>
              </a:rPr>
              <a:t>,</a:t>
            </a:r>
            <a:r>
              <a:rPr lang="en-US" sz="1200" dirty="0" err="1">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a:t>
            </a:r>
          </a:p>
          <a:p>
            <a:r>
              <a:rPr lang="en-US" sz="1200" dirty="0">
                <a:solidFill>
                  <a:srgbClr val="C586C0"/>
                </a:solidFill>
                <a:latin typeface="Consolas" panose="020B0609020204030204" pitchFamily="49" charset="0"/>
              </a:rPr>
              <a:t> return</a:t>
            </a:r>
            <a:r>
              <a:rPr lang="en-US" sz="1200" dirty="0">
                <a:solidFill>
                  <a:srgbClr val="D4D4D4"/>
                </a:solidFill>
                <a:latin typeface="Consolas" panose="020B0609020204030204" pitchFamily="49" charset="0"/>
              </a:rPr>
              <a:t> </a:t>
            </a:r>
            <a:r>
              <a:rPr lang="en-US" sz="1200" dirty="0">
                <a:solidFill>
                  <a:srgbClr val="CE9178"/>
                </a:solidFill>
                <a:latin typeface="Consolas" panose="020B0609020204030204" pitchFamily="49" charset="0"/>
              </a:rPr>
              <a:t>"Hello "</a:t>
            </a:r>
            <a:r>
              <a:rPr lang="en-US" sz="1200" dirty="0">
                <a:solidFill>
                  <a:srgbClr val="D4D4D4"/>
                </a:solidFill>
                <a:latin typeface="Consolas" panose="020B0609020204030204" pitchFamily="49" charset="0"/>
              </a:rPr>
              <a:t>+ </a:t>
            </a:r>
            <a:r>
              <a:rPr lang="en-US" sz="1200" dirty="0">
                <a:solidFill>
                  <a:srgbClr val="569CD6"/>
                </a:solidFill>
                <a:latin typeface="Consolas" panose="020B0609020204030204" pitchFamily="49" charset="0"/>
              </a:rPr>
              <a:t>this</a:t>
            </a:r>
            <a:r>
              <a:rPr lang="en-US" sz="1200" dirty="0">
                <a:solidFill>
                  <a:srgbClr val="D4D4D4"/>
                </a:solidFill>
                <a:latin typeface="Consolas" panose="020B0609020204030204" pitchFamily="49" charset="0"/>
              </a:rPr>
              <a:t>.</a:t>
            </a:r>
            <a:r>
              <a:rPr lang="en-US" sz="1200" dirty="0">
                <a:solidFill>
                  <a:srgbClr val="9CDCFE"/>
                </a:solidFill>
                <a:latin typeface="Consolas" panose="020B0609020204030204" pitchFamily="49" charset="0"/>
              </a:rPr>
              <a:t>name</a:t>
            </a:r>
            <a:r>
              <a:rPr lang="en-US" sz="1200" dirty="0">
                <a:solidFill>
                  <a:srgbClr val="D4D4D4"/>
                </a:solidFill>
                <a:latin typeface="Consolas" panose="020B0609020204030204" pitchFamily="49" charset="0"/>
              </a:rPr>
              <a:t> +</a:t>
            </a:r>
            <a:r>
              <a:rPr lang="en-US" sz="1200" dirty="0">
                <a:solidFill>
                  <a:srgbClr val="CE9178"/>
                </a:solidFill>
                <a:latin typeface="Consolas" panose="020B0609020204030204" pitchFamily="49" charset="0"/>
              </a:rPr>
              <a:t>",welcome to "</a:t>
            </a:r>
            <a:r>
              <a:rPr lang="en-US" sz="1200" dirty="0">
                <a:solidFill>
                  <a:srgbClr val="D4D4D4"/>
                </a:solidFill>
                <a:latin typeface="Consolas" panose="020B0609020204030204" pitchFamily="49" charset="0"/>
              </a:rPr>
              <a:t>+</a:t>
            </a:r>
            <a:r>
              <a:rPr lang="en-US" sz="1200" dirty="0">
                <a:solidFill>
                  <a:srgbClr val="9CDCFE"/>
                </a:solidFill>
                <a:latin typeface="Consolas" panose="020B0609020204030204" pitchFamily="49" charset="0"/>
              </a:rPr>
              <a:t>a</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 "</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"organized by"</a:t>
            </a:r>
            <a:r>
              <a:rPr lang="en-US" sz="1200" dirty="0">
                <a:solidFill>
                  <a:srgbClr val="D4D4D4"/>
                </a:solidFill>
                <a:latin typeface="Consolas" panose="020B0609020204030204" pitchFamily="49" charset="0"/>
              </a:rPr>
              <a:t> + </a:t>
            </a:r>
            <a:r>
              <a:rPr lang="en-US" sz="1200" dirty="0">
                <a:solidFill>
                  <a:srgbClr val="9CDCFE"/>
                </a:solidFill>
                <a:latin typeface="Consolas" panose="020B0609020204030204" pitchFamily="49" charset="0"/>
              </a:rPr>
              <a:t>b</a:t>
            </a:r>
            <a:r>
              <a:rPr lang="en-US" sz="1200" dirty="0">
                <a:solidFill>
                  <a:srgbClr val="D4D4D4"/>
                </a:solidFill>
                <a:latin typeface="Consolas" panose="020B0609020204030204" pitchFamily="49" charset="0"/>
              </a:rPr>
              <a:t>;</a:t>
            </a:r>
          </a:p>
          <a:p>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569CD6"/>
                </a:solidFill>
                <a:latin typeface="Consolas" panose="020B0609020204030204" pitchFamily="49" charset="0"/>
              </a:rPr>
              <a:t>var</a:t>
            </a:r>
            <a:r>
              <a:rPr lang="en-US" sz="1200" dirty="0">
                <a:solidFill>
                  <a:srgbClr val="D4D4D4"/>
                </a:solidFill>
                <a:latin typeface="Consolas" panose="020B0609020204030204" pitchFamily="49" charset="0"/>
              </a:rPr>
              <a:t> </a:t>
            </a:r>
            <a:r>
              <a:rPr lang="en-US" sz="1200" dirty="0">
                <a:solidFill>
                  <a:srgbClr val="9CDCFE"/>
                </a:solidFill>
                <a:latin typeface="Consolas" panose="020B0609020204030204" pitchFamily="49" charset="0"/>
              </a:rPr>
              <a:t>bound</a:t>
            </a:r>
            <a:r>
              <a:rPr lang="en-US" sz="1200" dirty="0">
                <a:solidFill>
                  <a:srgbClr val="D4D4D4"/>
                </a:solidFill>
                <a:latin typeface="Consolas" panose="020B0609020204030204" pitchFamily="49" charset="0"/>
              </a:rPr>
              <a:t> = </a:t>
            </a:r>
            <a:r>
              <a:rPr lang="en-US" sz="1200" dirty="0" err="1">
                <a:solidFill>
                  <a:srgbClr val="9CDCFE"/>
                </a:solidFill>
                <a:latin typeface="Consolas" panose="020B0609020204030204" pitchFamily="49" charset="0"/>
              </a:rPr>
              <a:t>greeting</a:t>
            </a:r>
            <a:r>
              <a:rPr lang="en-US" sz="1200" dirty="0" err="1">
                <a:solidFill>
                  <a:srgbClr val="D4D4D4"/>
                </a:solidFill>
                <a:latin typeface="Consolas" panose="020B0609020204030204" pitchFamily="49" charset="0"/>
              </a:rPr>
              <a:t>.</a:t>
            </a:r>
            <a:r>
              <a:rPr lang="en-US" sz="1200" dirty="0" err="1">
                <a:solidFill>
                  <a:srgbClr val="DCDCAA"/>
                </a:solidFill>
                <a:latin typeface="Consolas" panose="020B0609020204030204" pitchFamily="49" charset="0"/>
              </a:rPr>
              <a:t>bind</a:t>
            </a:r>
            <a:r>
              <a:rPr lang="en-US" sz="1200" dirty="0">
                <a:solidFill>
                  <a:srgbClr val="D4D4D4"/>
                </a:solidFill>
                <a:latin typeface="Consolas" panose="020B0609020204030204" pitchFamily="49" charset="0"/>
              </a:rPr>
              <a:t>(</a:t>
            </a:r>
            <a:r>
              <a:rPr lang="en-US" sz="1200" dirty="0">
                <a:solidFill>
                  <a:srgbClr val="9CDCFE"/>
                </a:solidFill>
                <a:latin typeface="Consolas" panose="020B0609020204030204" pitchFamily="49" charset="0"/>
              </a:rPr>
              <a:t>obj</a:t>
            </a:r>
            <a:r>
              <a:rPr lang="en-US" sz="1200" dirty="0">
                <a:solidFill>
                  <a:srgbClr val="D4D4D4"/>
                </a:solidFill>
                <a:latin typeface="Consolas" panose="020B0609020204030204" pitchFamily="49" charset="0"/>
              </a:rPr>
              <a:t>);</a:t>
            </a:r>
          </a:p>
          <a:p>
            <a:br>
              <a:rPr lang="en-US" sz="1200" dirty="0">
                <a:solidFill>
                  <a:srgbClr val="D4D4D4"/>
                </a:solidFill>
                <a:latin typeface="Consolas" panose="020B0609020204030204" pitchFamily="49" charset="0"/>
              </a:rPr>
            </a:br>
            <a:r>
              <a:rPr lang="en-US" sz="1200" dirty="0">
                <a:solidFill>
                  <a:srgbClr val="4EC9B0"/>
                </a:solidFill>
                <a:latin typeface="Consolas" panose="020B0609020204030204" pitchFamily="49" charset="0"/>
              </a:rPr>
              <a:t>console</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log</a:t>
            </a:r>
            <a:r>
              <a:rPr lang="en-US" sz="1200" dirty="0">
                <a:solidFill>
                  <a:srgbClr val="D4D4D4"/>
                </a:solidFill>
                <a:latin typeface="Consolas" panose="020B0609020204030204" pitchFamily="49" charset="0"/>
              </a:rPr>
              <a:t>(</a:t>
            </a:r>
            <a:r>
              <a:rPr lang="en-US" sz="1200" dirty="0">
                <a:solidFill>
                  <a:srgbClr val="DCDCAA"/>
                </a:solidFill>
                <a:latin typeface="Consolas" panose="020B0609020204030204" pitchFamily="49" charset="0"/>
              </a:rPr>
              <a:t>bound</a:t>
            </a:r>
            <a:r>
              <a:rPr lang="en-US" sz="1200" dirty="0">
                <a:solidFill>
                  <a:srgbClr val="D4D4D4"/>
                </a:solidFill>
                <a:latin typeface="Consolas" panose="020B0609020204030204" pitchFamily="49" charset="0"/>
              </a:rPr>
              <a:t>(</a:t>
            </a:r>
            <a:r>
              <a:rPr lang="en-US" sz="1200" dirty="0">
                <a:solidFill>
                  <a:srgbClr val="CE9178"/>
                </a:solidFill>
                <a:latin typeface="Consolas" panose="020B0609020204030204" pitchFamily="49" charset="0"/>
              </a:rPr>
              <a:t>"Frontend </a:t>
            </a:r>
            <a:r>
              <a:rPr lang="en-US" sz="1200" dirty="0" err="1">
                <a:solidFill>
                  <a:srgbClr val="CE9178"/>
                </a:solidFill>
                <a:latin typeface="Consolas" panose="020B0609020204030204" pitchFamily="49" charset="0"/>
              </a:rPr>
              <a:t>days"</a:t>
            </a:r>
            <a:r>
              <a:rPr lang="en-US" sz="1200" dirty="0" err="1">
                <a:solidFill>
                  <a:srgbClr val="D4D4D4"/>
                </a:solidFill>
                <a:latin typeface="Consolas" panose="020B0609020204030204" pitchFamily="49" charset="0"/>
              </a:rPr>
              <a:t>,</a:t>
            </a:r>
            <a:r>
              <a:rPr lang="en-US" sz="1200" dirty="0" err="1">
                <a:solidFill>
                  <a:srgbClr val="CE9178"/>
                </a:solidFill>
                <a:latin typeface="Consolas" panose="020B0609020204030204" pitchFamily="49" charset="0"/>
              </a:rPr>
              <a:t>"Ordina</a:t>
            </a:r>
            <a:r>
              <a:rPr lang="en-US" sz="1200" dirty="0">
                <a:solidFill>
                  <a:srgbClr val="CE9178"/>
                </a:solidFill>
                <a:latin typeface="Consolas" panose="020B0609020204030204" pitchFamily="49" charset="0"/>
              </a:rPr>
              <a:t> </a:t>
            </a:r>
            <a:r>
              <a:rPr lang="en-US" sz="1200" dirty="0" err="1">
                <a:solidFill>
                  <a:srgbClr val="CE9178"/>
                </a:solidFill>
                <a:latin typeface="Consolas" panose="020B0609020204030204" pitchFamily="49" charset="0"/>
              </a:rPr>
              <a:t>jsRoots</a:t>
            </a:r>
            <a:r>
              <a:rPr lang="en-US" sz="1200" dirty="0">
                <a:solidFill>
                  <a:srgbClr val="CE9178"/>
                </a:solidFill>
                <a:latin typeface="Consolas" panose="020B0609020204030204" pitchFamily="49" charset="0"/>
              </a:rPr>
              <a:t>"</a:t>
            </a:r>
            <a:r>
              <a:rPr lang="en-US" sz="1200" dirty="0">
                <a:solidFill>
                  <a:srgbClr val="D4D4D4"/>
                </a:solidFill>
                <a:latin typeface="Consolas" panose="020B0609020204030204" pitchFamily="49" charset="0"/>
              </a:rPr>
              <a:t>))</a:t>
            </a:r>
            <a:endParaRPr lang="en-US" sz="1200" b="0" dirty="0">
              <a:solidFill>
                <a:srgbClr val="D4D4D4"/>
              </a:solidFill>
              <a:effectLst/>
              <a:latin typeface="Consolas" panose="020B0609020204030204" pitchFamily="49" charset="0"/>
            </a:endParaRPr>
          </a:p>
        </p:txBody>
      </p:sp>
    </p:spTree>
    <p:extLst>
      <p:ext uri="{BB962C8B-B14F-4D97-AF65-F5344CB8AC3E}">
        <p14:creationId xmlns:p14="http://schemas.microsoft.com/office/powerpoint/2010/main" val="2203533960"/>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859616"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2274161"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2782948"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3252418"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pic>
        <p:nvPicPr>
          <p:cNvPr id="8" name="Picture 7">
            <a:extLst>
              <a:ext uri="{FF2B5EF4-FFF2-40B4-BE49-F238E27FC236}">
                <a16:creationId xmlns:a16="http://schemas.microsoft.com/office/drawing/2014/main" id="{E42662DC-1F27-41D5-A7C2-AA98F8532A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4695" y="1128706"/>
            <a:ext cx="7419975" cy="4657725"/>
          </a:xfrm>
          <a:prstGeom prst="rect">
            <a:avLst/>
          </a:prstGeom>
        </p:spPr>
      </p:pic>
      <p:pic>
        <p:nvPicPr>
          <p:cNvPr id="3" name="Picture 2">
            <a:extLst>
              <a:ext uri="{FF2B5EF4-FFF2-40B4-BE49-F238E27FC236}">
                <a16:creationId xmlns:a16="http://schemas.microsoft.com/office/drawing/2014/main" id="{21DD43D9-D6B2-44BD-B7DF-07B61D17B4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3412" y="1128707"/>
            <a:ext cx="7096125" cy="4600575"/>
          </a:xfrm>
          <a:prstGeom prst="rect">
            <a:avLst/>
          </a:prstGeom>
        </p:spPr>
      </p:pic>
      <p:pic>
        <p:nvPicPr>
          <p:cNvPr id="12" name="Picture 11">
            <a:extLst>
              <a:ext uri="{FF2B5EF4-FFF2-40B4-BE49-F238E27FC236}">
                <a16:creationId xmlns:a16="http://schemas.microsoft.com/office/drawing/2014/main" id="{98CA4F64-C30A-4820-A056-17030B6646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0696" y="1128705"/>
            <a:ext cx="7410450" cy="5314950"/>
          </a:xfrm>
          <a:prstGeom prst="rect">
            <a:avLst/>
          </a:prstGeom>
        </p:spPr>
      </p:pic>
    </p:spTree>
    <p:extLst>
      <p:ext uri="{BB962C8B-B14F-4D97-AF65-F5344CB8AC3E}">
        <p14:creationId xmlns:p14="http://schemas.microsoft.com/office/powerpoint/2010/main" val="3330851475"/>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Effect transition="in" filter="fade">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fltVal val="0"/>
                                          </p:val>
                                        </p:tav>
                                        <p:tav tm="100000">
                                          <p:val>
                                            <p:strVal val="#ppt_h"/>
                                          </p:val>
                                        </p:tav>
                                      </p:tavLst>
                                    </p:anim>
                                    <p:animEffect transition="in" filter="fade">
                                      <p:cBhvr>
                                        <p:cTn id="2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263263"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9748097"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115" name="Oval 114">
            <a:extLst>
              <a:ext uri="{FF2B5EF4-FFF2-40B4-BE49-F238E27FC236}">
                <a16:creationId xmlns:a16="http://schemas.microsoft.com/office/drawing/2014/main" id="{82D8B150-BB7A-47E3-A4BF-5E97748EA28E}"/>
              </a:ext>
            </a:extLst>
          </p:cNvPr>
          <p:cNvSpPr/>
          <p:nvPr/>
        </p:nvSpPr>
        <p:spPr>
          <a:xfrm>
            <a:off x="4399061" y="3924599"/>
            <a:ext cx="241180" cy="23736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Speech Bubble: Oval 115">
            <a:extLst>
              <a:ext uri="{FF2B5EF4-FFF2-40B4-BE49-F238E27FC236}">
                <a16:creationId xmlns:a16="http://schemas.microsoft.com/office/drawing/2014/main" id="{4A90655B-C99C-4968-89A2-34D286E72165}"/>
              </a:ext>
            </a:extLst>
          </p:cNvPr>
          <p:cNvSpPr/>
          <p:nvPr/>
        </p:nvSpPr>
        <p:spPr>
          <a:xfrm rot="20527710">
            <a:off x="4073283" y="2915710"/>
            <a:ext cx="889416" cy="869791"/>
          </a:xfrm>
          <a:prstGeom prst="wedgeEllipseCallo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TextBox 116">
            <a:extLst>
              <a:ext uri="{FF2B5EF4-FFF2-40B4-BE49-F238E27FC236}">
                <a16:creationId xmlns:a16="http://schemas.microsoft.com/office/drawing/2014/main" id="{B6EEB34A-D313-4D13-9575-1B9A86A79C0E}"/>
              </a:ext>
            </a:extLst>
          </p:cNvPr>
          <p:cNvSpPr txBox="1"/>
          <p:nvPr/>
        </p:nvSpPr>
        <p:spPr>
          <a:xfrm>
            <a:off x="3679207" y="4203237"/>
            <a:ext cx="1733372" cy="461665"/>
          </a:xfrm>
          <a:prstGeom prst="rect">
            <a:avLst/>
          </a:prstGeom>
          <a:noFill/>
        </p:spPr>
        <p:txBody>
          <a:bodyPr wrap="square" rtlCol="0">
            <a:spAutoFit/>
          </a:bodyPr>
          <a:lstStyle/>
          <a:p>
            <a:r>
              <a:rPr lang="en-US" sz="1200" b="1" dirty="0" err="1"/>
              <a:t>Mosiac</a:t>
            </a:r>
            <a:r>
              <a:rPr lang="en-US" sz="1200" b="1" dirty="0"/>
              <a:t> Communication</a:t>
            </a:r>
            <a:r>
              <a:rPr lang="en-US" sz="1200" dirty="0"/>
              <a:t> </a:t>
            </a:r>
          </a:p>
          <a:p>
            <a:endParaRPr lang="en-US" sz="1200" dirty="0"/>
          </a:p>
        </p:txBody>
      </p:sp>
      <p:sp>
        <p:nvSpPr>
          <p:cNvPr id="118" name="Rectangle 117">
            <a:extLst>
              <a:ext uri="{FF2B5EF4-FFF2-40B4-BE49-F238E27FC236}">
                <a16:creationId xmlns:a16="http://schemas.microsoft.com/office/drawing/2014/main" id="{0E681821-9B5A-4BF4-B215-03C6AFF62643}"/>
              </a:ext>
            </a:extLst>
          </p:cNvPr>
          <p:cNvSpPr/>
          <p:nvPr/>
        </p:nvSpPr>
        <p:spPr>
          <a:xfrm>
            <a:off x="3953630" y="2995253"/>
            <a:ext cx="1174668" cy="707886"/>
          </a:xfrm>
          <a:prstGeom prst="rect">
            <a:avLst/>
          </a:prstGeom>
        </p:spPr>
        <p:txBody>
          <a:bodyPr wrap="square">
            <a:spAutoFit/>
          </a:bodyPr>
          <a:lstStyle/>
          <a:p>
            <a:pPr algn="ctr"/>
            <a:r>
              <a:rPr lang="en-US" sz="1000" b="1" spc="-5" dirty="0">
                <a:solidFill>
                  <a:schemeClr val="tx1">
                    <a:lumMod val="85000"/>
                    <a:lumOff val="15000"/>
                  </a:schemeClr>
                </a:solidFill>
                <a:latin typeface="Georgia" panose="02040502050405020303" pitchFamily="18" charset="0"/>
                <a:ea typeface="Calibri" panose="020F0502020204030204" pitchFamily="34" charset="0"/>
                <a:cs typeface="Times New Roman" panose="02020603050405020304" pitchFamily="18" charset="0"/>
              </a:rPr>
              <a:t>Mosaic Netscape</a:t>
            </a:r>
          </a:p>
          <a:p>
            <a:pPr algn="ctr"/>
            <a:r>
              <a:rPr lang="en-US" sz="1000" b="1" spc="-5" dirty="0">
                <a:solidFill>
                  <a:schemeClr val="tx1">
                    <a:lumMod val="85000"/>
                    <a:lumOff val="15000"/>
                  </a:schemeClr>
                </a:solidFill>
                <a:latin typeface="Georgia" panose="02040502050405020303" pitchFamily="18" charset="0"/>
                <a:ea typeface="Calibri" panose="020F0502020204030204" pitchFamily="34" charset="0"/>
                <a:cs typeface="Times New Roman" panose="02020603050405020304" pitchFamily="18" charset="0"/>
              </a:rPr>
              <a:t>Netscape navigator</a:t>
            </a:r>
            <a:endParaRPr lang="en-US" sz="1000" dirty="0">
              <a:solidFill>
                <a:schemeClr val="tx1">
                  <a:lumMod val="85000"/>
                  <a:lumOff val="15000"/>
                </a:schemeClr>
              </a:solidFill>
            </a:endParaRPr>
          </a:p>
        </p:txBody>
      </p:sp>
      <p:sp>
        <p:nvSpPr>
          <p:cNvPr id="119" name="Oval 118">
            <a:extLst>
              <a:ext uri="{FF2B5EF4-FFF2-40B4-BE49-F238E27FC236}">
                <a16:creationId xmlns:a16="http://schemas.microsoft.com/office/drawing/2014/main" id="{674B70A0-461A-4F1C-A7FE-A7A947687A2D}"/>
              </a:ext>
            </a:extLst>
          </p:cNvPr>
          <p:cNvSpPr/>
          <p:nvPr/>
        </p:nvSpPr>
        <p:spPr>
          <a:xfrm>
            <a:off x="5959212" y="3932520"/>
            <a:ext cx="241180" cy="23736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Speech Bubble: Oval 119">
            <a:extLst>
              <a:ext uri="{FF2B5EF4-FFF2-40B4-BE49-F238E27FC236}">
                <a16:creationId xmlns:a16="http://schemas.microsoft.com/office/drawing/2014/main" id="{89588C17-4EEF-40EF-A98F-7BB3F615BB4E}"/>
              </a:ext>
            </a:extLst>
          </p:cNvPr>
          <p:cNvSpPr/>
          <p:nvPr/>
        </p:nvSpPr>
        <p:spPr>
          <a:xfrm rot="20527710">
            <a:off x="5640492" y="2934472"/>
            <a:ext cx="889416" cy="869791"/>
          </a:xfrm>
          <a:prstGeom prst="wedgeEllipseCallo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Rectangle 120">
            <a:extLst>
              <a:ext uri="{FF2B5EF4-FFF2-40B4-BE49-F238E27FC236}">
                <a16:creationId xmlns:a16="http://schemas.microsoft.com/office/drawing/2014/main" id="{EF32BA79-4694-4BC4-964D-242001B792EC}"/>
              </a:ext>
            </a:extLst>
          </p:cNvPr>
          <p:cNvSpPr/>
          <p:nvPr/>
        </p:nvSpPr>
        <p:spPr>
          <a:xfrm>
            <a:off x="5815218" y="3033353"/>
            <a:ext cx="629171" cy="246221"/>
          </a:xfrm>
          <a:prstGeom prst="rect">
            <a:avLst/>
          </a:prstGeom>
        </p:spPr>
        <p:txBody>
          <a:bodyPr wrap="square">
            <a:spAutoFit/>
          </a:bodyPr>
          <a:lstStyle/>
          <a:p>
            <a:r>
              <a:rPr lang="en-US" sz="1000" b="1" spc="-5" dirty="0">
                <a:latin typeface="Georgia" panose="02040502050405020303" pitchFamily="18" charset="0"/>
                <a:ea typeface="Calibri" panose="020F0502020204030204" pitchFamily="34" charset="0"/>
                <a:cs typeface="Times New Roman" panose="02020603050405020304" pitchFamily="18" charset="0"/>
              </a:rPr>
              <a:t>Mocha</a:t>
            </a:r>
            <a:endParaRPr lang="en-US" sz="1000" dirty="0"/>
          </a:p>
        </p:txBody>
      </p:sp>
      <p:sp>
        <p:nvSpPr>
          <p:cNvPr id="122" name="Rectangle 121">
            <a:extLst>
              <a:ext uri="{FF2B5EF4-FFF2-40B4-BE49-F238E27FC236}">
                <a16:creationId xmlns:a16="http://schemas.microsoft.com/office/drawing/2014/main" id="{5018A3F4-52A0-4907-877F-2DAF642540AE}"/>
              </a:ext>
            </a:extLst>
          </p:cNvPr>
          <p:cNvSpPr/>
          <p:nvPr/>
        </p:nvSpPr>
        <p:spPr>
          <a:xfrm>
            <a:off x="5666643" y="3182779"/>
            <a:ext cx="860767" cy="246221"/>
          </a:xfrm>
          <a:prstGeom prst="rect">
            <a:avLst/>
          </a:prstGeom>
        </p:spPr>
        <p:txBody>
          <a:bodyPr wrap="square">
            <a:spAutoFit/>
          </a:bodyPr>
          <a:lstStyle/>
          <a:p>
            <a:r>
              <a:rPr lang="en-US" sz="1000" b="1" spc="-5" dirty="0" err="1">
                <a:latin typeface="Georgia" panose="02040502050405020303" pitchFamily="18" charset="0"/>
                <a:ea typeface="Calibri" panose="020F0502020204030204" pitchFamily="34" charset="0"/>
                <a:cs typeface="Times New Roman" panose="02020603050405020304" pitchFamily="18" charset="0"/>
              </a:rPr>
              <a:t>LiveScript</a:t>
            </a:r>
            <a:endParaRPr lang="en-US" sz="1000" dirty="0"/>
          </a:p>
        </p:txBody>
      </p:sp>
      <p:sp>
        <p:nvSpPr>
          <p:cNvPr id="123" name="Rectangle 122">
            <a:extLst>
              <a:ext uri="{FF2B5EF4-FFF2-40B4-BE49-F238E27FC236}">
                <a16:creationId xmlns:a16="http://schemas.microsoft.com/office/drawing/2014/main" id="{C4F7C571-A3AB-416F-8CFB-17AAB75CCC7E}"/>
              </a:ext>
            </a:extLst>
          </p:cNvPr>
          <p:cNvSpPr/>
          <p:nvPr/>
        </p:nvSpPr>
        <p:spPr>
          <a:xfrm>
            <a:off x="5600135" y="3354201"/>
            <a:ext cx="1166347" cy="276999"/>
          </a:xfrm>
          <a:prstGeom prst="rect">
            <a:avLst/>
          </a:prstGeom>
        </p:spPr>
        <p:txBody>
          <a:bodyPr wrap="square">
            <a:spAutoFit/>
          </a:bodyPr>
          <a:lstStyle/>
          <a:p>
            <a:r>
              <a:rPr lang="en-US" sz="1200" b="1" spc="-5" dirty="0">
                <a:latin typeface="Georgia" panose="02040502050405020303" pitchFamily="18" charset="0"/>
                <a:ea typeface="Calibri" panose="020F0502020204030204" pitchFamily="34" charset="0"/>
                <a:cs typeface="Times New Roman" panose="02020603050405020304" pitchFamily="18" charset="0"/>
              </a:rPr>
              <a:t>JavaScript</a:t>
            </a:r>
            <a:endParaRPr lang="en-US" sz="1200" dirty="0"/>
          </a:p>
        </p:txBody>
      </p:sp>
      <p:sp>
        <p:nvSpPr>
          <p:cNvPr id="124" name="Oval 123">
            <a:extLst>
              <a:ext uri="{FF2B5EF4-FFF2-40B4-BE49-F238E27FC236}">
                <a16:creationId xmlns:a16="http://schemas.microsoft.com/office/drawing/2014/main" id="{71450F08-62BF-4E18-8ECD-3203FE7E32C4}"/>
              </a:ext>
            </a:extLst>
          </p:cNvPr>
          <p:cNvSpPr/>
          <p:nvPr/>
        </p:nvSpPr>
        <p:spPr>
          <a:xfrm>
            <a:off x="7519363" y="3949880"/>
            <a:ext cx="241180" cy="23736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Speech Bubble: Oval 124">
            <a:extLst>
              <a:ext uri="{FF2B5EF4-FFF2-40B4-BE49-F238E27FC236}">
                <a16:creationId xmlns:a16="http://schemas.microsoft.com/office/drawing/2014/main" id="{40BCF120-BADB-4CED-B0C8-058DD59E1830}"/>
              </a:ext>
            </a:extLst>
          </p:cNvPr>
          <p:cNvSpPr/>
          <p:nvPr/>
        </p:nvSpPr>
        <p:spPr>
          <a:xfrm rot="20527710">
            <a:off x="7165215" y="2915711"/>
            <a:ext cx="889416" cy="869791"/>
          </a:xfrm>
          <a:prstGeom prst="wedgeEllipseCallo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TextBox 125">
            <a:extLst>
              <a:ext uri="{FF2B5EF4-FFF2-40B4-BE49-F238E27FC236}">
                <a16:creationId xmlns:a16="http://schemas.microsoft.com/office/drawing/2014/main" id="{A5CBC266-3456-4BCD-B1A6-C8170620E96C}"/>
              </a:ext>
            </a:extLst>
          </p:cNvPr>
          <p:cNvSpPr txBox="1"/>
          <p:nvPr/>
        </p:nvSpPr>
        <p:spPr>
          <a:xfrm>
            <a:off x="7053211" y="4203236"/>
            <a:ext cx="1301445" cy="461665"/>
          </a:xfrm>
          <a:prstGeom prst="rect">
            <a:avLst/>
          </a:prstGeom>
          <a:noFill/>
        </p:spPr>
        <p:txBody>
          <a:bodyPr wrap="square" rtlCol="0">
            <a:spAutoFit/>
          </a:bodyPr>
          <a:lstStyle/>
          <a:p>
            <a:r>
              <a:rPr lang="en-US" sz="1200" b="1" dirty="0"/>
              <a:t>The browser war</a:t>
            </a:r>
            <a:r>
              <a:rPr lang="en-US" sz="1200" dirty="0"/>
              <a:t> </a:t>
            </a:r>
          </a:p>
          <a:p>
            <a:endParaRPr lang="en-US" sz="1200" dirty="0"/>
          </a:p>
        </p:txBody>
      </p:sp>
      <p:sp>
        <p:nvSpPr>
          <p:cNvPr id="127" name="Rectangle 126">
            <a:extLst>
              <a:ext uri="{FF2B5EF4-FFF2-40B4-BE49-F238E27FC236}">
                <a16:creationId xmlns:a16="http://schemas.microsoft.com/office/drawing/2014/main" id="{22828A89-C97C-4045-8107-F5D3B24F558D}"/>
              </a:ext>
            </a:extLst>
          </p:cNvPr>
          <p:cNvSpPr/>
          <p:nvPr/>
        </p:nvSpPr>
        <p:spPr>
          <a:xfrm>
            <a:off x="7366746" y="3033353"/>
            <a:ext cx="486353" cy="646331"/>
          </a:xfrm>
          <a:prstGeom prst="rect">
            <a:avLst/>
          </a:prstGeom>
        </p:spPr>
        <p:txBody>
          <a:bodyPr wrap="square">
            <a:spAutoFit/>
          </a:bodyPr>
          <a:lstStyle/>
          <a:p>
            <a:pPr algn="ctr"/>
            <a:r>
              <a:rPr lang="en-US" sz="1200" b="1" spc="-5" dirty="0">
                <a:latin typeface="Georgia" panose="02040502050405020303" pitchFamily="18" charset="0"/>
                <a:ea typeface="Calibri" panose="020F0502020204030204" pitchFamily="34" charset="0"/>
                <a:cs typeface="Times New Roman" panose="02020603050405020304" pitchFamily="18" charset="0"/>
              </a:rPr>
              <a:t>IE</a:t>
            </a:r>
          </a:p>
          <a:p>
            <a:pPr algn="ctr"/>
            <a:r>
              <a:rPr lang="en-US" sz="1200" b="1" spc="-5" dirty="0">
                <a:latin typeface="Georgia" panose="02040502050405020303" pitchFamily="18" charset="0"/>
                <a:cs typeface="Times New Roman" panose="02020603050405020304" pitchFamily="18" charset="0"/>
              </a:rPr>
              <a:t>VS</a:t>
            </a:r>
          </a:p>
          <a:p>
            <a:pPr algn="ctr"/>
            <a:r>
              <a:rPr lang="en-US" sz="1200" b="1" spc="-5" dirty="0">
                <a:latin typeface="Georgia" panose="02040502050405020303" pitchFamily="18" charset="0"/>
                <a:cs typeface="Times New Roman" panose="02020603050405020304" pitchFamily="18" charset="0"/>
              </a:rPr>
              <a:t>NN</a:t>
            </a:r>
            <a:endParaRPr lang="en-US" sz="1200" dirty="0"/>
          </a:p>
        </p:txBody>
      </p:sp>
      <p:sp>
        <p:nvSpPr>
          <p:cNvPr id="128" name="Oval 127">
            <a:extLst>
              <a:ext uri="{FF2B5EF4-FFF2-40B4-BE49-F238E27FC236}">
                <a16:creationId xmlns:a16="http://schemas.microsoft.com/office/drawing/2014/main" id="{1245C7DF-39DE-46D9-8904-CC898BEE2978}"/>
              </a:ext>
            </a:extLst>
          </p:cNvPr>
          <p:cNvSpPr/>
          <p:nvPr/>
        </p:nvSpPr>
        <p:spPr>
          <a:xfrm>
            <a:off x="9216413" y="3917870"/>
            <a:ext cx="241180" cy="237361"/>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Speech Bubble: Oval 128">
            <a:extLst>
              <a:ext uri="{FF2B5EF4-FFF2-40B4-BE49-F238E27FC236}">
                <a16:creationId xmlns:a16="http://schemas.microsoft.com/office/drawing/2014/main" id="{AAFE8D88-FEF9-4E60-A5F3-BD1358ACA462}"/>
              </a:ext>
            </a:extLst>
          </p:cNvPr>
          <p:cNvSpPr/>
          <p:nvPr/>
        </p:nvSpPr>
        <p:spPr>
          <a:xfrm rot="20527710">
            <a:off x="8892294" y="2884586"/>
            <a:ext cx="889416" cy="869791"/>
          </a:xfrm>
          <a:prstGeom prst="wedgeEllipseCallou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TextBox 129">
            <a:extLst>
              <a:ext uri="{FF2B5EF4-FFF2-40B4-BE49-F238E27FC236}">
                <a16:creationId xmlns:a16="http://schemas.microsoft.com/office/drawing/2014/main" id="{95CF243F-3873-4333-AED6-56224C06DB39}"/>
              </a:ext>
            </a:extLst>
          </p:cNvPr>
          <p:cNvSpPr txBox="1"/>
          <p:nvPr/>
        </p:nvSpPr>
        <p:spPr>
          <a:xfrm>
            <a:off x="8736362" y="4203235"/>
            <a:ext cx="1442461" cy="276999"/>
          </a:xfrm>
          <a:prstGeom prst="rect">
            <a:avLst/>
          </a:prstGeom>
          <a:noFill/>
        </p:spPr>
        <p:txBody>
          <a:bodyPr wrap="square" rtlCol="0">
            <a:spAutoFit/>
          </a:bodyPr>
          <a:lstStyle/>
          <a:p>
            <a:r>
              <a:rPr lang="en-US" sz="1200" b="1" dirty="0"/>
              <a:t>ECMA International</a:t>
            </a:r>
            <a:endParaRPr lang="en-US" sz="1200" dirty="0"/>
          </a:p>
        </p:txBody>
      </p:sp>
      <p:sp>
        <p:nvSpPr>
          <p:cNvPr id="131" name="TextBox 130">
            <a:extLst>
              <a:ext uri="{FF2B5EF4-FFF2-40B4-BE49-F238E27FC236}">
                <a16:creationId xmlns:a16="http://schemas.microsoft.com/office/drawing/2014/main" id="{7BC3FA98-40E2-4AB4-A96A-4DF69F7217C9}"/>
              </a:ext>
            </a:extLst>
          </p:cNvPr>
          <p:cNvSpPr txBox="1"/>
          <p:nvPr/>
        </p:nvSpPr>
        <p:spPr>
          <a:xfrm>
            <a:off x="8354656" y="3111756"/>
            <a:ext cx="2000534" cy="461665"/>
          </a:xfrm>
          <a:prstGeom prst="rect">
            <a:avLst/>
          </a:prstGeom>
          <a:noFill/>
        </p:spPr>
        <p:txBody>
          <a:bodyPr wrap="square" rtlCol="0">
            <a:spAutoFit/>
          </a:bodyPr>
          <a:lstStyle/>
          <a:p>
            <a:pPr algn="ctr"/>
            <a:r>
              <a:rPr lang="en-US" sz="1200" dirty="0"/>
              <a:t>ECMA-262 </a:t>
            </a:r>
          </a:p>
          <a:p>
            <a:pPr algn="ctr"/>
            <a:r>
              <a:rPr lang="en-US" sz="1200" b="1" dirty="0"/>
              <a:t>ECMAScript</a:t>
            </a:r>
            <a:endParaRPr lang="en-US" sz="1200" dirty="0"/>
          </a:p>
        </p:txBody>
      </p:sp>
      <p:cxnSp>
        <p:nvCxnSpPr>
          <p:cNvPr id="3" name="Straight Connector 2">
            <a:extLst>
              <a:ext uri="{FF2B5EF4-FFF2-40B4-BE49-F238E27FC236}">
                <a16:creationId xmlns:a16="http://schemas.microsoft.com/office/drawing/2014/main" id="{E06A5944-EC26-4911-BA1B-AA47F0293C7A}"/>
              </a:ext>
            </a:extLst>
          </p:cNvPr>
          <p:cNvCxnSpPr>
            <a:stCxn id="115" idx="6"/>
            <a:endCxn id="119" idx="2"/>
          </p:cNvCxnSpPr>
          <p:nvPr/>
        </p:nvCxnSpPr>
        <p:spPr>
          <a:xfrm>
            <a:off x="4640241" y="4043280"/>
            <a:ext cx="1318971" cy="7921"/>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394E431-DEA3-4108-9A4C-15B7423A1429}"/>
              </a:ext>
            </a:extLst>
          </p:cNvPr>
          <p:cNvCxnSpPr>
            <a:stCxn id="119" idx="6"/>
            <a:endCxn id="124" idx="2"/>
          </p:cNvCxnSpPr>
          <p:nvPr/>
        </p:nvCxnSpPr>
        <p:spPr>
          <a:xfrm>
            <a:off x="6200392" y="4051201"/>
            <a:ext cx="1318971" cy="173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FAB2007-A518-46DA-9A5B-629BD059053C}"/>
              </a:ext>
            </a:extLst>
          </p:cNvPr>
          <p:cNvCxnSpPr>
            <a:stCxn id="124" idx="6"/>
            <a:endCxn id="128" idx="2"/>
          </p:cNvCxnSpPr>
          <p:nvPr/>
        </p:nvCxnSpPr>
        <p:spPr>
          <a:xfrm flipV="1">
            <a:off x="7760543" y="4036551"/>
            <a:ext cx="1455870" cy="32010"/>
          </a:xfrm>
          <a:prstGeom prst="line">
            <a:avLst/>
          </a:prstGeom>
        </p:spPr>
        <p:style>
          <a:lnRef idx="1">
            <a:schemeClr val="accent1"/>
          </a:lnRef>
          <a:fillRef idx="0">
            <a:schemeClr val="accent1"/>
          </a:fillRef>
          <a:effectRef idx="0">
            <a:schemeClr val="accent1"/>
          </a:effectRef>
          <a:fontRef idx="minor">
            <a:schemeClr val="tx1"/>
          </a:fontRef>
        </p:style>
      </p:cxnSp>
      <p:pic>
        <p:nvPicPr>
          <p:cNvPr id="132" name="Picture 131">
            <a:extLst>
              <a:ext uri="{FF2B5EF4-FFF2-40B4-BE49-F238E27FC236}">
                <a16:creationId xmlns:a16="http://schemas.microsoft.com/office/drawing/2014/main" id="{1D22017B-EB2D-4CD8-B7C4-DCD2567427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3611" y="1728186"/>
            <a:ext cx="5380581" cy="3282362"/>
          </a:xfrm>
          <a:prstGeom prst="rect">
            <a:avLst/>
          </a:prstGeom>
        </p:spPr>
      </p:pic>
    </p:spTree>
    <p:extLst>
      <p:ext uri="{BB962C8B-B14F-4D97-AF65-F5344CB8AC3E}">
        <p14:creationId xmlns:p14="http://schemas.microsoft.com/office/powerpoint/2010/main" val="732451571"/>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32"/>
                                        </p:tgtEl>
                                        <p:attrNameLst>
                                          <p:attrName>style.visibility</p:attrName>
                                        </p:attrNameLst>
                                      </p:cBhvr>
                                      <p:to>
                                        <p:strVal val="visible"/>
                                      </p:to>
                                    </p:set>
                                    <p:anim calcmode="lin" valueType="num">
                                      <p:cBhvr>
                                        <p:cTn id="7" dur="500" fill="hold"/>
                                        <p:tgtEl>
                                          <p:spTgt spid="132"/>
                                        </p:tgtEl>
                                        <p:attrNameLst>
                                          <p:attrName>ppt_w</p:attrName>
                                        </p:attrNameLst>
                                      </p:cBhvr>
                                      <p:tavLst>
                                        <p:tav tm="0">
                                          <p:val>
                                            <p:fltVal val="0"/>
                                          </p:val>
                                        </p:tav>
                                        <p:tav tm="100000">
                                          <p:val>
                                            <p:strVal val="#ppt_w"/>
                                          </p:val>
                                        </p:tav>
                                      </p:tavLst>
                                    </p:anim>
                                    <p:anim calcmode="lin" valueType="num">
                                      <p:cBhvr>
                                        <p:cTn id="8" dur="500" fill="hold"/>
                                        <p:tgtEl>
                                          <p:spTgt spid="132"/>
                                        </p:tgtEl>
                                        <p:attrNameLst>
                                          <p:attrName>ppt_h</p:attrName>
                                        </p:attrNameLst>
                                      </p:cBhvr>
                                      <p:tavLst>
                                        <p:tav tm="0">
                                          <p:val>
                                            <p:fltVal val="0"/>
                                          </p:val>
                                        </p:tav>
                                        <p:tav tm="100000">
                                          <p:val>
                                            <p:strVal val="#ppt_h"/>
                                          </p:val>
                                        </p:tav>
                                      </p:tavLst>
                                    </p:anim>
                                    <p:animEffect transition="in" filter="fade">
                                      <p:cBhvr>
                                        <p:cTn id="9" dur="500"/>
                                        <p:tgtEl>
                                          <p:spTgt spid="1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9748097"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7B248B1-AAE0-4D5D-BC80-58E3E441C9E1}"/>
              </a:ext>
            </a:extLst>
          </p:cNvPr>
          <p:cNvSpPr txBox="1"/>
          <p:nvPr/>
        </p:nvSpPr>
        <p:spPr>
          <a:xfrm>
            <a:off x="3416035" y="310184"/>
            <a:ext cx="2899040" cy="461665"/>
          </a:xfrm>
          <a:prstGeom prst="rect">
            <a:avLst/>
          </a:prstGeom>
          <a:noFill/>
        </p:spPr>
        <p:txBody>
          <a:bodyPr wrap="square" rtlCol="0">
            <a:spAutoFit/>
          </a:bodyPr>
          <a:lstStyle/>
          <a:p>
            <a:r>
              <a:rPr lang="en-US" sz="2400" b="1" dirty="0">
                <a:latin typeface="Tw Cen MT" panose="020B0602020104020603" pitchFamily="34" charset="0"/>
              </a:rPr>
              <a:t>Known engines</a:t>
            </a:r>
          </a:p>
        </p:txBody>
      </p:sp>
      <p:sp>
        <p:nvSpPr>
          <p:cNvPr id="43" name="TextBox 42">
            <a:extLst>
              <a:ext uri="{FF2B5EF4-FFF2-40B4-BE49-F238E27FC236}">
                <a16:creationId xmlns:a16="http://schemas.microsoft.com/office/drawing/2014/main" id="{FE6311B1-FE80-4872-AD14-E961FD693DA9}"/>
              </a:ext>
            </a:extLst>
          </p:cNvPr>
          <p:cNvSpPr txBox="1"/>
          <p:nvPr/>
        </p:nvSpPr>
        <p:spPr>
          <a:xfrm>
            <a:off x="5604908" y="310184"/>
            <a:ext cx="1510149"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Execution</a:t>
            </a:r>
          </a:p>
        </p:txBody>
      </p:sp>
      <p:sp>
        <p:nvSpPr>
          <p:cNvPr id="44" name="Rectangle 43">
            <a:extLst>
              <a:ext uri="{FF2B5EF4-FFF2-40B4-BE49-F238E27FC236}">
                <a16:creationId xmlns:a16="http://schemas.microsoft.com/office/drawing/2014/main" id="{B8AFE22F-4C1D-496B-A165-D005DB8D7101}"/>
              </a:ext>
            </a:extLst>
          </p:cNvPr>
          <p:cNvSpPr/>
          <p:nvPr/>
        </p:nvSpPr>
        <p:spPr>
          <a:xfrm>
            <a:off x="3075717" y="1082033"/>
            <a:ext cx="7383938" cy="4801314"/>
          </a:xfrm>
          <a:prstGeom prst="rect">
            <a:avLst/>
          </a:prstGeom>
        </p:spPr>
        <p:txBody>
          <a:bodyPr wrap="square">
            <a:spAutoFit/>
          </a:bodyPr>
          <a:lstStyle/>
          <a:p>
            <a:pPr marL="285750" indent="-285750">
              <a:buFont typeface="Arial" panose="020B0604020202020204" pitchFamily="34" charset="0"/>
              <a:buChar char="•"/>
            </a:pPr>
            <a:r>
              <a:rPr lang="en-US" dirty="0">
                <a:solidFill>
                  <a:srgbClr val="0B0080"/>
                </a:solidFill>
                <a:latin typeface="Arial" panose="020B0604020202020204" pitchFamily="34" charset="0"/>
                <a:hlinkClick r:id="rId2" tooltip="Chrome V8"/>
              </a:rPr>
              <a:t>Chrome V8</a:t>
            </a:r>
            <a:r>
              <a:rPr lang="en-US" dirty="0">
                <a:solidFill>
                  <a:srgbClr val="222222"/>
                </a:solidFill>
                <a:latin typeface="Arial" panose="020B0604020202020204" pitchFamily="34" charset="0"/>
              </a:rPr>
              <a:t> from </a:t>
            </a:r>
            <a:r>
              <a:rPr lang="en-US" dirty="0">
                <a:solidFill>
                  <a:srgbClr val="0B0080"/>
                </a:solidFill>
                <a:latin typeface="Arial" panose="020B0604020202020204" pitchFamily="34" charset="0"/>
                <a:hlinkClick r:id="rId3" tooltip="Google"/>
              </a:rPr>
              <a:t>Google</a:t>
            </a:r>
            <a:r>
              <a:rPr lang="en-US" dirty="0">
                <a:solidFill>
                  <a:srgbClr val="222222"/>
                </a:solidFill>
                <a:latin typeface="Arial" panose="020B0604020202020204" pitchFamily="34" charset="0"/>
              </a:rPr>
              <a:t> is the most used engine. </a:t>
            </a:r>
            <a:r>
              <a:rPr lang="en-US" dirty="0">
                <a:solidFill>
                  <a:srgbClr val="0B0080"/>
                </a:solidFill>
                <a:latin typeface="Arial" panose="020B0604020202020204" pitchFamily="34" charset="0"/>
                <a:hlinkClick r:id="rId4" tooltip="Google Chrome"/>
              </a:rPr>
              <a:t>Google Chrome</a:t>
            </a:r>
            <a:r>
              <a:rPr lang="en-US" dirty="0">
                <a:solidFill>
                  <a:srgbClr val="222222"/>
                </a:solidFill>
                <a:latin typeface="Arial" panose="020B0604020202020204" pitchFamily="34" charset="0"/>
              </a:rPr>
              <a:t> and the many other </a:t>
            </a:r>
            <a:r>
              <a:rPr lang="en-US" dirty="0">
                <a:solidFill>
                  <a:srgbClr val="0B0080"/>
                </a:solidFill>
                <a:latin typeface="Arial" panose="020B0604020202020204" pitchFamily="34" charset="0"/>
                <a:hlinkClick r:id="rId5" tooltip="Chromium (web browser)"/>
              </a:rPr>
              <a:t>Chromium</a:t>
            </a:r>
            <a:r>
              <a:rPr lang="en-US" dirty="0">
                <a:solidFill>
                  <a:srgbClr val="222222"/>
                </a:solidFill>
                <a:latin typeface="Arial" panose="020B0604020202020204" pitchFamily="34" charset="0"/>
              </a:rPr>
              <a:t>-based browsers use it, as do </a:t>
            </a:r>
            <a:r>
              <a:rPr lang="en-US" dirty="0">
                <a:solidFill>
                  <a:srgbClr val="0B0080"/>
                </a:solidFill>
                <a:latin typeface="Arial" panose="020B0604020202020204" pitchFamily="34" charset="0"/>
                <a:hlinkClick r:id="rId6" tooltip="Application software"/>
              </a:rPr>
              <a:t>applications</a:t>
            </a:r>
            <a:r>
              <a:rPr lang="en-US" dirty="0">
                <a:solidFill>
                  <a:srgbClr val="222222"/>
                </a:solidFill>
                <a:latin typeface="Arial" panose="020B0604020202020204" pitchFamily="34" charset="0"/>
              </a:rPr>
              <a:t> built with </a:t>
            </a:r>
            <a:r>
              <a:rPr lang="en-US" dirty="0">
                <a:solidFill>
                  <a:srgbClr val="0B0080"/>
                </a:solidFill>
                <a:latin typeface="Arial" panose="020B0604020202020204" pitchFamily="34" charset="0"/>
                <a:hlinkClick r:id="rId7" tooltip="Chromium Embedded Framework"/>
              </a:rPr>
              <a:t>CEF</a:t>
            </a:r>
            <a:r>
              <a:rPr lang="en-US" dirty="0">
                <a:solidFill>
                  <a:srgbClr val="222222"/>
                </a:solidFill>
                <a:latin typeface="Arial" panose="020B0604020202020204" pitchFamily="34" charset="0"/>
              </a:rPr>
              <a:t>, </a:t>
            </a:r>
            <a:r>
              <a:rPr lang="en-US" dirty="0">
                <a:solidFill>
                  <a:srgbClr val="0B0080"/>
                </a:solidFill>
                <a:latin typeface="Arial" panose="020B0604020202020204" pitchFamily="34" charset="0"/>
                <a:hlinkClick r:id="rId8" tooltip="Electron (software framework)"/>
              </a:rPr>
              <a:t>Electron</a:t>
            </a:r>
            <a:r>
              <a:rPr lang="en-US" dirty="0">
                <a:solidFill>
                  <a:srgbClr val="222222"/>
                </a:solidFill>
                <a:latin typeface="Arial" panose="020B0604020202020204" pitchFamily="34" charset="0"/>
              </a:rPr>
              <a:t>, or any other </a:t>
            </a:r>
            <a:r>
              <a:rPr lang="en-US" dirty="0">
                <a:solidFill>
                  <a:srgbClr val="0B0080"/>
                </a:solidFill>
                <a:latin typeface="Arial" panose="020B0604020202020204" pitchFamily="34" charset="0"/>
                <a:hlinkClick r:id="rId9" tooltip="Software framework"/>
              </a:rPr>
              <a:t>framework</a:t>
            </a:r>
            <a:r>
              <a:rPr lang="en-US" dirty="0">
                <a:solidFill>
                  <a:srgbClr val="222222"/>
                </a:solidFill>
                <a:latin typeface="Arial" panose="020B0604020202020204" pitchFamily="34" charset="0"/>
              </a:rPr>
              <a:t> that embeds Chromium. Other uses include the </a:t>
            </a:r>
            <a:r>
              <a:rPr lang="en-US" dirty="0">
                <a:solidFill>
                  <a:srgbClr val="0B0080"/>
                </a:solidFill>
                <a:latin typeface="Arial" panose="020B0604020202020204" pitchFamily="34" charset="0"/>
                <a:hlinkClick r:id="rId10" tooltip="Node.js"/>
              </a:rPr>
              <a:t>Node.js</a:t>
            </a:r>
            <a:r>
              <a:rPr lang="en-US" dirty="0">
                <a:solidFill>
                  <a:srgbClr val="222222"/>
                </a:solidFill>
                <a:latin typeface="Arial" panose="020B0604020202020204" pitchFamily="34" charset="0"/>
              </a:rPr>
              <a:t> </a:t>
            </a:r>
            <a:r>
              <a:rPr lang="en-US" dirty="0">
                <a:solidFill>
                  <a:srgbClr val="0B0080"/>
                </a:solidFill>
                <a:latin typeface="Arial" panose="020B0604020202020204" pitchFamily="34" charset="0"/>
                <a:hlinkClick r:id="rId11" tooltip="Runtime system"/>
              </a:rPr>
              <a:t>runtime system</a:t>
            </a:r>
            <a:r>
              <a:rPr lang="en-US" dirty="0">
                <a:solidFill>
                  <a:srgbClr val="222222"/>
                </a:solidFill>
                <a:latin typeface="Arial" panose="020B0604020202020204" pitchFamily="34" charset="0"/>
              </a:rPr>
              <a:t>.</a:t>
            </a:r>
          </a:p>
          <a:p>
            <a:pPr>
              <a:buFont typeface="Arial" panose="020B0604020202020204" pitchFamily="34" charset="0"/>
              <a:buChar char="•"/>
            </a:pPr>
            <a:endParaRPr lang="en-US" dirty="0">
              <a:solidFill>
                <a:srgbClr val="222222"/>
              </a:solidFill>
              <a:latin typeface="Arial" panose="020B0604020202020204" pitchFamily="34" charset="0"/>
            </a:endParaRPr>
          </a:p>
          <a:p>
            <a:pPr marL="285750" indent="-285750">
              <a:buFont typeface="Arial" panose="020B0604020202020204" pitchFamily="34" charset="0"/>
              <a:buChar char="•"/>
            </a:pPr>
            <a:r>
              <a:rPr lang="en-US" dirty="0" err="1">
                <a:solidFill>
                  <a:srgbClr val="0B0080"/>
                </a:solidFill>
                <a:latin typeface="Arial" panose="020B0604020202020204" pitchFamily="34" charset="0"/>
                <a:hlinkClick r:id="rId12" tooltip="SpiderMonkey"/>
              </a:rPr>
              <a:t>SpiderMonkey</a:t>
            </a:r>
            <a:r>
              <a:rPr lang="en-US" dirty="0">
                <a:solidFill>
                  <a:srgbClr val="222222"/>
                </a:solidFill>
                <a:latin typeface="Arial" panose="020B0604020202020204" pitchFamily="34" charset="0"/>
              </a:rPr>
              <a:t> is developed by </a:t>
            </a:r>
            <a:r>
              <a:rPr lang="en-US" dirty="0">
                <a:solidFill>
                  <a:srgbClr val="0B0080"/>
                </a:solidFill>
                <a:latin typeface="Arial" panose="020B0604020202020204" pitchFamily="34" charset="0"/>
                <a:hlinkClick r:id="rId13" tooltip="Mozilla"/>
              </a:rPr>
              <a:t>Mozilla</a:t>
            </a:r>
            <a:r>
              <a:rPr lang="en-US" dirty="0">
                <a:solidFill>
                  <a:srgbClr val="222222"/>
                </a:solidFill>
                <a:latin typeface="Arial" panose="020B0604020202020204" pitchFamily="34" charset="0"/>
              </a:rPr>
              <a:t> for use in </a:t>
            </a:r>
            <a:r>
              <a:rPr lang="en-US" dirty="0">
                <a:solidFill>
                  <a:srgbClr val="0B0080"/>
                </a:solidFill>
                <a:latin typeface="Arial" panose="020B0604020202020204" pitchFamily="34" charset="0"/>
                <a:hlinkClick r:id="rId14" tooltip="Firefox"/>
              </a:rPr>
              <a:t>Firefox</a:t>
            </a:r>
            <a:r>
              <a:rPr lang="en-US" dirty="0">
                <a:solidFill>
                  <a:srgbClr val="222222"/>
                </a:solidFill>
                <a:latin typeface="Arial" panose="020B0604020202020204" pitchFamily="34" charset="0"/>
              </a:rPr>
              <a:t> and its </a:t>
            </a:r>
            <a:r>
              <a:rPr lang="en-US" dirty="0">
                <a:solidFill>
                  <a:srgbClr val="0B0080"/>
                </a:solidFill>
                <a:latin typeface="Arial" panose="020B0604020202020204" pitchFamily="34" charset="0"/>
                <a:hlinkClick r:id="rId15" tooltip="Fork (software development)"/>
              </a:rPr>
              <a:t>forks</a:t>
            </a:r>
            <a:r>
              <a:rPr lang="en-US" dirty="0">
                <a:solidFill>
                  <a:srgbClr val="222222"/>
                </a:solidFill>
                <a:latin typeface="Arial" panose="020B0604020202020204" pitchFamily="34" charset="0"/>
              </a:rPr>
              <a:t>. The </a:t>
            </a:r>
            <a:r>
              <a:rPr lang="en-US" dirty="0">
                <a:solidFill>
                  <a:srgbClr val="0B0080"/>
                </a:solidFill>
                <a:latin typeface="Arial" panose="020B0604020202020204" pitchFamily="34" charset="0"/>
                <a:hlinkClick r:id="rId16" tooltip="GNOME Shell"/>
              </a:rPr>
              <a:t>GNOME Shell</a:t>
            </a:r>
            <a:r>
              <a:rPr lang="en-US" dirty="0">
                <a:solidFill>
                  <a:srgbClr val="222222"/>
                </a:solidFill>
                <a:latin typeface="Arial" panose="020B0604020202020204" pitchFamily="34" charset="0"/>
              </a:rPr>
              <a:t> uses it for extension support.</a:t>
            </a:r>
          </a:p>
          <a:p>
            <a:endParaRPr lang="en-US" dirty="0">
              <a:solidFill>
                <a:srgbClr val="222222"/>
              </a:solidFill>
              <a:latin typeface="Arial" panose="020B0604020202020204" pitchFamily="34" charset="0"/>
            </a:endParaRPr>
          </a:p>
          <a:p>
            <a:pPr marL="285750" indent="-285750">
              <a:buFont typeface="Arial" panose="020B0604020202020204" pitchFamily="34" charset="0"/>
              <a:buChar char="•"/>
            </a:pPr>
            <a:r>
              <a:rPr lang="en-US" dirty="0" err="1">
                <a:solidFill>
                  <a:srgbClr val="0B0080"/>
                </a:solidFill>
                <a:latin typeface="Arial" panose="020B0604020202020204" pitchFamily="34" charset="0"/>
                <a:hlinkClick r:id="rId17" tooltip="JavaScriptCore"/>
              </a:rPr>
              <a:t>JavaScriptCore</a:t>
            </a:r>
            <a:r>
              <a:rPr lang="en-US" dirty="0">
                <a:solidFill>
                  <a:srgbClr val="222222"/>
                </a:solidFill>
                <a:latin typeface="Arial" panose="020B0604020202020204" pitchFamily="34" charset="0"/>
              </a:rPr>
              <a:t> is </a:t>
            </a:r>
            <a:r>
              <a:rPr lang="en-US" dirty="0">
                <a:solidFill>
                  <a:srgbClr val="0B0080"/>
                </a:solidFill>
                <a:latin typeface="Arial" panose="020B0604020202020204" pitchFamily="34" charset="0"/>
                <a:hlinkClick r:id="rId18" tooltip="Apple Inc."/>
              </a:rPr>
              <a:t>Apple</a:t>
            </a:r>
            <a:r>
              <a:rPr lang="en-US" dirty="0">
                <a:solidFill>
                  <a:srgbClr val="222222"/>
                </a:solidFill>
                <a:latin typeface="Arial" panose="020B0604020202020204" pitchFamily="34" charset="0"/>
              </a:rPr>
              <a:t>'s engine for its </a:t>
            </a:r>
            <a:r>
              <a:rPr lang="en-US" dirty="0">
                <a:solidFill>
                  <a:srgbClr val="0B0080"/>
                </a:solidFill>
                <a:latin typeface="Arial" panose="020B0604020202020204" pitchFamily="34" charset="0"/>
                <a:hlinkClick r:id="rId19" tooltip="Safari (web browser)"/>
              </a:rPr>
              <a:t>Safari</a:t>
            </a:r>
            <a:r>
              <a:rPr lang="en-US" dirty="0">
                <a:solidFill>
                  <a:srgbClr val="222222"/>
                </a:solidFill>
                <a:latin typeface="Arial" panose="020B0604020202020204" pitchFamily="34" charset="0"/>
              </a:rPr>
              <a:t> browser. Other </a:t>
            </a:r>
            <a:r>
              <a:rPr lang="en-US" dirty="0" err="1">
                <a:solidFill>
                  <a:srgbClr val="0B0080"/>
                </a:solidFill>
                <a:latin typeface="Arial" panose="020B0604020202020204" pitchFamily="34" charset="0"/>
                <a:hlinkClick r:id="rId20" tooltip="WebKit"/>
              </a:rPr>
              <a:t>WebKit</a:t>
            </a:r>
            <a:r>
              <a:rPr lang="en-US" dirty="0">
                <a:solidFill>
                  <a:srgbClr val="222222"/>
                </a:solidFill>
                <a:latin typeface="Arial" panose="020B0604020202020204" pitchFamily="34" charset="0"/>
              </a:rPr>
              <a:t>-based browsers also use it. </a:t>
            </a:r>
            <a:r>
              <a:rPr lang="en-US" dirty="0">
                <a:solidFill>
                  <a:srgbClr val="0B0080"/>
                </a:solidFill>
                <a:latin typeface="Arial" panose="020B0604020202020204" pitchFamily="34" charset="0"/>
                <a:hlinkClick r:id="rId21" tooltip="KJS (software)"/>
              </a:rPr>
              <a:t>KJS</a:t>
            </a:r>
            <a:r>
              <a:rPr lang="en-US" dirty="0">
                <a:solidFill>
                  <a:srgbClr val="222222"/>
                </a:solidFill>
                <a:latin typeface="Arial" panose="020B0604020202020204" pitchFamily="34" charset="0"/>
              </a:rPr>
              <a:t> from KDE was the starting point for its development.</a:t>
            </a:r>
            <a:r>
              <a:rPr lang="en-US" baseline="30000" dirty="0">
                <a:solidFill>
                  <a:srgbClr val="0B0080"/>
                </a:solidFill>
                <a:latin typeface="Arial" panose="020B0604020202020204" pitchFamily="34" charset="0"/>
                <a:hlinkClick r:id="rId22"/>
              </a:rPr>
              <a:t>[9]</a:t>
            </a:r>
            <a:endParaRPr lang="en-US" baseline="30000" dirty="0">
              <a:solidFill>
                <a:srgbClr val="0B0080"/>
              </a:solidFill>
              <a:latin typeface="Arial" panose="020B0604020202020204" pitchFamily="34" charset="0"/>
            </a:endParaRPr>
          </a:p>
          <a:p>
            <a:pPr>
              <a:buFont typeface="Arial" panose="020B0604020202020204" pitchFamily="34" charset="0"/>
              <a:buChar char="•"/>
            </a:pPr>
            <a:endParaRPr lang="en-US" dirty="0">
              <a:solidFill>
                <a:srgbClr val="222222"/>
              </a:solidFill>
              <a:latin typeface="Arial" panose="020B0604020202020204" pitchFamily="34" charset="0"/>
            </a:endParaRPr>
          </a:p>
          <a:p>
            <a:pPr marL="285750" indent="-285750">
              <a:buFont typeface="Arial" panose="020B0604020202020204" pitchFamily="34" charset="0"/>
              <a:buChar char="•"/>
            </a:pPr>
            <a:r>
              <a:rPr lang="en-US" dirty="0">
                <a:solidFill>
                  <a:srgbClr val="0B0080"/>
                </a:solidFill>
                <a:latin typeface="Arial" panose="020B0604020202020204" pitchFamily="34" charset="0"/>
                <a:hlinkClick r:id="rId23" tooltip="Chakra (JavaScript engine)"/>
              </a:rPr>
              <a:t>Chakra</a:t>
            </a:r>
            <a:r>
              <a:rPr lang="en-US" dirty="0">
                <a:solidFill>
                  <a:srgbClr val="222222"/>
                </a:solidFill>
                <a:latin typeface="Arial" panose="020B0604020202020204" pitchFamily="34" charset="0"/>
              </a:rPr>
              <a:t> is the current engine of the </a:t>
            </a:r>
            <a:r>
              <a:rPr lang="en-US" dirty="0">
                <a:solidFill>
                  <a:srgbClr val="0B0080"/>
                </a:solidFill>
                <a:latin typeface="Arial" panose="020B0604020202020204" pitchFamily="34" charset="0"/>
                <a:hlinkClick r:id="rId24" tooltip="Microsoft Edge"/>
              </a:rPr>
              <a:t>Microsoft Edge</a:t>
            </a:r>
            <a:r>
              <a:rPr lang="en-US" dirty="0">
                <a:solidFill>
                  <a:srgbClr val="222222"/>
                </a:solidFill>
                <a:latin typeface="Arial" panose="020B0604020202020204" pitchFamily="34" charset="0"/>
              </a:rPr>
              <a:t> browser, forked from the </a:t>
            </a:r>
            <a:r>
              <a:rPr lang="en-US" dirty="0">
                <a:solidFill>
                  <a:srgbClr val="0B0080"/>
                </a:solidFill>
                <a:latin typeface="Arial" panose="020B0604020202020204" pitchFamily="34" charset="0"/>
                <a:hlinkClick r:id="rId25" tooltip="Chakra (JScript engine)"/>
              </a:rPr>
              <a:t>same-named</a:t>
            </a:r>
            <a:r>
              <a:rPr lang="en-US" dirty="0">
                <a:solidFill>
                  <a:srgbClr val="222222"/>
                </a:solidFill>
                <a:latin typeface="Arial" panose="020B0604020202020204" pitchFamily="34" charset="0"/>
              </a:rPr>
              <a:t> engine of </a:t>
            </a:r>
            <a:r>
              <a:rPr lang="en-US" dirty="0">
                <a:solidFill>
                  <a:srgbClr val="0B0080"/>
                </a:solidFill>
                <a:latin typeface="Arial" panose="020B0604020202020204" pitchFamily="34" charset="0"/>
                <a:hlinkClick r:id="rId26" tooltip="Internet Explorer"/>
              </a:rPr>
              <a:t>Internet Explorer</a:t>
            </a:r>
            <a:r>
              <a:rPr lang="en-US" dirty="0">
                <a:solidFill>
                  <a:srgbClr val="222222"/>
                </a:solidFill>
                <a:latin typeface="Arial" panose="020B0604020202020204" pitchFamily="34" charset="0"/>
              </a:rPr>
              <a:t>. However, Microsoft is now rebuilding Edge as a Chromium-based browser,</a:t>
            </a:r>
            <a:r>
              <a:rPr lang="en-US" baseline="30000" dirty="0">
                <a:solidFill>
                  <a:srgbClr val="0B0080"/>
                </a:solidFill>
                <a:latin typeface="Arial" panose="020B0604020202020204" pitchFamily="34" charset="0"/>
                <a:hlinkClick r:id="rId27"/>
              </a:rPr>
              <a:t>[10]</a:t>
            </a:r>
            <a:r>
              <a:rPr lang="en-US" baseline="30000" dirty="0">
                <a:solidFill>
                  <a:srgbClr val="0B0080"/>
                </a:solidFill>
                <a:latin typeface="Arial" panose="020B0604020202020204" pitchFamily="34" charset="0"/>
                <a:hlinkClick r:id="rId28"/>
              </a:rPr>
              <a:t>[11]</a:t>
            </a:r>
            <a:r>
              <a:rPr lang="en-US" dirty="0">
                <a:solidFill>
                  <a:srgbClr val="222222"/>
                </a:solidFill>
                <a:latin typeface="Arial" panose="020B0604020202020204" pitchFamily="34" charset="0"/>
              </a:rPr>
              <a:t> so it will be using V8 instead of Chakra. Internet Explorer will continue to use its version of Chakra.</a:t>
            </a:r>
            <a:endParaRPr lang="en-US" b="0" i="0" dirty="0">
              <a:solidFill>
                <a:srgbClr val="222222"/>
              </a:solidFill>
              <a:effectLst/>
              <a:latin typeface="Arial" panose="020B0604020202020204" pitchFamily="34" charset="0"/>
            </a:endParaRPr>
          </a:p>
        </p:txBody>
      </p:sp>
    </p:spTree>
    <p:extLst>
      <p:ext uri="{BB962C8B-B14F-4D97-AF65-F5344CB8AC3E}">
        <p14:creationId xmlns:p14="http://schemas.microsoft.com/office/powerpoint/2010/main" val="89894694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9748097"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7B248B1-AAE0-4D5D-BC80-58E3E441C9E1}"/>
              </a:ext>
            </a:extLst>
          </p:cNvPr>
          <p:cNvSpPr txBox="1"/>
          <p:nvPr/>
        </p:nvSpPr>
        <p:spPr>
          <a:xfrm>
            <a:off x="3416035" y="310184"/>
            <a:ext cx="2899040" cy="461665"/>
          </a:xfrm>
          <a:prstGeom prst="rect">
            <a:avLst/>
          </a:prstGeom>
          <a:noFill/>
        </p:spPr>
        <p:txBody>
          <a:bodyPr wrap="square" rtlCol="0">
            <a:spAutoFit/>
          </a:bodyPr>
          <a:lstStyle/>
          <a:p>
            <a:r>
              <a:rPr lang="en-US" sz="2400" b="1" dirty="0">
                <a:solidFill>
                  <a:schemeClr val="bg2">
                    <a:lumMod val="90000"/>
                  </a:schemeClr>
                </a:solidFill>
                <a:latin typeface="Tw Cen MT" panose="020B0602020104020603" pitchFamily="34" charset="0"/>
              </a:rPr>
              <a:t>Known engines</a:t>
            </a:r>
          </a:p>
        </p:txBody>
      </p:sp>
      <p:sp>
        <p:nvSpPr>
          <p:cNvPr id="43" name="TextBox 42">
            <a:extLst>
              <a:ext uri="{FF2B5EF4-FFF2-40B4-BE49-F238E27FC236}">
                <a16:creationId xmlns:a16="http://schemas.microsoft.com/office/drawing/2014/main" id="{FE6311B1-FE80-4872-AD14-E961FD693DA9}"/>
              </a:ext>
            </a:extLst>
          </p:cNvPr>
          <p:cNvSpPr txBox="1"/>
          <p:nvPr/>
        </p:nvSpPr>
        <p:spPr>
          <a:xfrm>
            <a:off x="5604908" y="310184"/>
            <a:ext cx="1510149" cy="461665"/>
          </a:xfrm>
          <a:prstGeom prst="rect">
            <a:avLst/>
          </a:prstGeom>
          <a:noFill/>
        </p:spPr>
        <p:txBody>
          <a:bodyPr wrap="square" rtlCol="0">
            <a:spAutoFit/>
          </a:bodyPr>
          <a:lstStyle/>
          <a:p>
            <a:r>
              <a:rPr lang="en-US" sz="2400" b="1" dirty="0">
                <a:latin typeface="Tw Cen MT" panose="020B0602020104020603" pitchFamily="34" charset="0"/>
              </a:rPr>
              <a:t>Execution</a:t>
            </a:r>
          </a:p>
        </p:txBody>
      </p:sp>
      <p:sp>
        <p:nvSpPr>
          <p:cNvPr id="45" name="Scroll: Vertical 44">
            <a:extLst>
              <a:ext uri="{FF2B5EF4-FFF2-40B4-BE49-F238E27FC236}">
                <a16:creationId xmlns:a16="http://schemas.microsoft.com/office/drawing/2014/main" id="{4537BC02-8AE4-42EA-9401-6B6A4272F897}"/>
              </a:ext>
            </a:extLst>
          </p:cNvPr>
          <p:cNvSpPr/>
          <p:nvPr/>
        </p:nvSpPr>
        <p:spPr>
          <a:xfrm>
            <a:off x="2684965" y="2192498"/>
            <a:ext cx="880522" cy="974028"/>
          </a:xfrm>
          <a:prstGeom prst="verticalScroll">
            <a:avLst/>
          </a:prstGeom>
          <a:solidFill>
            <a:schemeClr val="accent4"/>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2">
                    <a:lumMod val="10000"/>
                  </a:schemeClr>
                </a:solidFill>
              </a:rPr>
              <a:t>JS</a:t>
            </a:r>
          </a:p>
        </p:txBody>
      </p:sp>
      <p:sp>
        <p:nvSpPr>
          <p:cNvPr id="46" name="Rectangle: Rounded Corners 45">
            <a:extLst>
              <a:ext uri="{FF2B5EF4-FFF2-40B4-BE49-F238E27FC236}">
                <a16:creationId xmlns:a16="http://schemas.microsoft.com/office/drawing/2014/main" id="{3B6FFEA3-EE7F-4729-9F34-036366EA7424}"/>
              </a:ext>
            </a:extLst>
          </p:cNvPr>
          <p:cNvSpPr/>
          <p:nvPr/>
        </p:nvSpPr>
        <p:spPr>
          <a:xfrm>
            <a:off x="3843668" y="1604864"/>
            <a:ext cx="5995646" cy="2949210"/>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a:extLst>
              <a:ext uri="{FF2B5EF4-FFF2-40B4-BE49-F238E27FC236}">
                <a16:creationId xmlns:a16="http://schemas.microsoft.com/office/drawing/2014/main" id="{33F38924-811F-42D1-82D0-2414F1BD918E}"/>
              </a:ext>
            </a:extLst>
          </p:cNvPr>
          <p:cNvSpPr/>
          <p:nvPr/>
        </p:nvSpPr>
        <p:spPr>
          <a:xfrm>
            <a:off x="4088275" y="2877720"/>
            <a:ext cx="1064392" cy="88886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Parser</a:t>
            </a:r>
          </a:p>
        </p:txBody>
      </p:sp>
      <p:sp>
        <p:nvSpPr>
          <p:cNvPr id="48" name="Arrow: Right 47">
            <a:extLst>
              <a:ext uri="{FF2B5EF4-FFF2-40B4-BE49-F238E27FC236}">
                <a16:creationId xmlns:a16="http://schemas.microsoft.com/office/drawing/2014/main" id="{BFDD8F07-35C9-49FE-933A-7B6ABFB69AF8}"/>
              </a:ext>
            </a:extLst>
          </p:cNvPr>
          <p:cNvSpPr/>
          <p:nvPr/>
        </p:nvSpPr>
        <p:spPr>
          <a:xfrm>
            <a:off x="5283642" y="3269207"/>
            <a:ext cx="899345" cy="15799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9511F5BE-DFE5-446C-8E70-7F4B8F217622}"/>
              </a:ext>
            </a:extLst>
          </p:cNvPr>
          <p:cNvSpPr/>
          <p:nvPr/>
        </p:nvSpPr>
        <p:spPr>
          <a:xfrm>
            <a:off x="6289403" y="2848995"/>
            <a:ext cx="1064392" cy="88886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Machine code </a:t>
            </a:r>
          </a:p>
        </p:txBody>
      </p:sp>
      <p:sp>
        <p:nvSpPr>
          <p:cNvPr id="50" name="Rectangle 49">
            <a:extLst>
              <a:ext uri="{FF2B5EF4-FFF2-40B4-BE49-F238E27FC236}">
                <a16:creationId xmlns:a16="http://schemas.microsoft.com/office/drawing/2014/main" id="{EBCDB5AB-50D7-4245-A1A6-3926E44EF579}"/>
              </a:ext>
            </a:extLst>
          </p:cNvPr>
          <p:cNvSpPr/>
          <p:nvPr/>
        </p:nvSpPr>
        <p:spPr>
          <a:xfrm>
            <a:off x="8308214" y="2824777"/>
            <a:ext cx="1064392" cy="888860"/>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Run</a:t>
            </a:r>
          </a:p>
        </p:txBody>
      </p:sp>
      <p:sp>
        <p:nvSpPr>
          <p:cNvPr id="51" name="Arrow: Right 50">
            <a:extLst>
              <a:ext uri="{FF2B5EF4-FFF2-40B4-BE49-F238E27FC236}">
                <a16:creationId xmlns:a16="http://schemas.microsoft.com/office/drawing/2014/main" id="{59EA1357-FE42-4253-A061-915A8052B2DB}"/>
              </a:ext>
            </a:extLst>
          </p:cNvPr>
          <p:cNvSpPr/>
          <p:nvPr/>
        </p:nvSpPr>
        <p:spPr>
          <a:xfrm>
            <a:off x="7536260" y="3214428"/>
            <a:ext cx="508766" cy="157994"/>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TextBox 86">
            <a:extLst>
              <a:ext uri="{FF2B5EF4-FFF2-40B4-BE49-F238E27FC236}">
                <a16:creationId xmlns:a16="http://schemas.microsoft.com/office/drawing/2014/main" id="{B4F76F1F-9D98-4CC3-B8BB-916069B72B7F}"/>
              </a:ext>
            </a:extLst>
          </p:cNvPr>
          <p:cNvSpPr txBox="1"/>
          <p:nvPr/>
        </p:nvSpPr>
        <p:spPr>
          <a:xfrm>
            <a:off x="4164255" y="1750796"/>
            <a:ext cx="1272050" cy="369332"/>
          </a:xfrm>
          <a:prstGeom prst="rect">
            <a:avLst/>
          </a:prstGeom>
          <a:noFill/>
        </p:spPr>
        <p:txBody>
          <a:bodyPr wrap="square" rtlCol="0">
            <a:spAutoFit/>
          </a:bodyPr>
          <a:lstStyle/>
          <a:p>
            <a:r>
              <a:rPr lang="en-US" b="1" dirty="0"/>
              <a:t>JS Engine</a:t>
            </a:r>
          </a:p>
        </p:txBody>
      </p:sp>
      <p:grpSp>
        <p:nvGrpSpPr>
          <p:cNvPr id="88" name="Group 87">
            <a:extLst>
              <a:ext uri="{FF2B5EF4-FFF2-40B4-BE49-F238E27FC236}">
                <a16:creationId xmlns:a16="http://schemas.microsoft.com/office/drawing/2014/main" id="{A3F5A159-F07F-47D6-9B2A-C007E9D9A882}"/>
              </a:ext>
            </a:extLst>
          </p:cNvPr>
          <p:cNvGrpSpPr/>
          <p:nvPr/>
        </p:nvGrpSpPr>
        <p:grpSpPr>
          <a:xfrm>
            <a:off x="5169188" y="2914019"/>
            <a:ext cx="2475957" cy="1632783"/>
            <a:chOff x="5563491" y="2877720"/>
            <a:chExt cx="2851340" cy="1880331"/>
          </a:xfrm>
        </p:grpSpPr>
        <p:sp>
          <p:nvSpPr>
            <p:cNvPr id="89" name="TextBox 88">
              <a:extLst>
                <a:ext uri="{FF2B5EF4-FFF2-40B4-BE49-F238E27FC236}">
                  <a16:creationId xmlns:a16="http://schemas.microsoft.com/office/drawing/2014/main" id="{22478709-8F07-4396-9C6E-3E0F62F5FAC1}"/>
                </a:ext>
              </a:extLst>
            </p:cNvPr>
            <p:cNvSpPr txBox="1"/>
            <p:nvPr/>
          </p:nvSpPr>
          <p:spPr>
            <a:xfrm>
              <a:off x="5873975" y="2877720"/>
              <a:ext cx="534121" cy="369332"/>
            </a:xfrm>
            <a:prstGeom prst="rect">
              <a:avLst/>
            </a:prstGeom>
            <a:noFill/>
          </p:spPr>
          <p:txBody>
            <a:bodyPr wrap="none" rtlCol="0">
              <a:spAutoFit/>
            </a:bodyPr>
            <a:lstStyle/>
            <a:p>
              <a:r>
                <a:rPr lang="en-US" dirty="0"/>
                <a:t>AST</a:t>
              </a:r>
            </a:p>
          </p:txBody>
        </p:sp>
        <p:grpSp>
          <p:nvGrpSpPr>
            <p:cNvPr id="90" name="Group 89">
              <a:extLst>
                <a:ext uri="{FF2B5EF4-FFF2-40B4-BE49-F238E27FC236}">
                  <a16:creationId xmlns:a16="http://schemas.microsoft.com/office/drawing/2014/main" id="{2E0D80DB-A5D2-4DFF-9BD6-756FDE5F2411}"/>
                </a:ext>
              </a:extLst>
            </p:cNvPr>
            <p:cNvGrpSpPr/>
            <p:nvPr/>
          </p:nvGrpSpPr>
          <p:grpSpPr>
            <a:xfrm>
              <a:off x="5563491" y="3463992"/>
              <a:ext cx="2851340" cy="1294059"/>
              <a:chOff x="5563491" y="3463992"/>
              <a:chExt cx="2851340" cy="1294059"/>
            </a:xfrm>
          </p:grpSpPr>
          <p:grpSp>
            <p:nvGrpSpPr>
              <p:cNvPr id="91" name="Group 90">
                <a:extLst>
                  <a:ext uri="{FF2B5EF4-FFF2-40B4-BE49-F238E27FC236}">
                    <a16:creationId xmlns:a16="http://schemas.microsoft.com/office/drawing/2014/main" id="{91A860D5-1B45-4E85-93B9-D4E2CCC8D99B}"/>
                  </a:ext>
                </a:extLst>
              </p:cNvPr>
              <p:cNvGrpSpPr/>
              <p:nvPr/>
            </p:nvGrpSpPr>
            <p:grpSpPr>
              <a:xfrm>
                <a:off x="5563491" y="3463992"/>
                <a:ext cx="1021703" cy="1273631"/>
                <a:chOff x="5592728" y="3412670"/>
                <a:chExt cx="1021703" cy="1273631"/>
              </a:xfrm>
            </p:grpSpPr>
            <p:sp>
              <p:nvSpPr>
                <p:cNvPr id="93" name="Oval 92">
                  <a:extLst>
                    <a:ext uri="{FF2B5EF4-FFF2-40B4-BE49-F238E27FC236}">
                      <a16:creationId xmlns:a16="http://schemas.microsoft.com/office/drawing/2014/main" id="{A7B63710-3605-477C-A729-D5C5691C42F8}"/>
                    </a:ext>
                  </a:extLst>
                </p:cNvPr>
                <p:cNvSpPr/>
                <p:nvPr/>
              </p:nvSpPr>
              <p:spPr>
                <a:xfrm>
                  <a:off x="6362504" y="4037821"/>
                  <a:ext cx="251927" cy="2519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4" name="Connector: Elbow 93">
                  <a:extLst>
                    <a:ext uri="{FF2B5EF4-FFF2-40B4-BE49-F238E27FC236}">
                      <a16:creationId xmlns:a16="http://schemas.microsoft.com/office/drawing/2014/main" id="{53A7AE3D-6ABD-4733-8CE1-0A3E338A9359}"/>
                    </a:ext>
                  </a:extLst>
                </p:cNvPr>
                <p:cNvCxnSpPr>
                  <a:cxnSpLocks/>
                  <a:stCxn id="99" idx="4"/>
                  <a:endCxn id="97" idx="7"/>
                </p:cNvCxnSpPr>
                <p:nvPr/>
              </p:nvCxnSpPr>
              <p:spPr>
                <a:xfrm rot="5400000">
                  <a:off x="5821585" y="4268927"/>
                  <a:ext cx="164530" cy="192178"/>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grpSp>
              <p:nvGrpSpPr>
                <p:cNvPr id="95" name="Group 94">
                  <a:extLst>
                    <a:ext uri="{FF2B5EF4-FFF2-40B4-BE49-F238E27FC236}">
                      <a16:creationId xmlns:a16="http://schemas.microsoft.com/office/drawing/2014/main" id="{DFB58A8E-09C0-4ED9-95E5-960ECFACA34E}"/>
                    </a:ext>
                  </a:extLst>
                </p:cNvPr>
                <p:cNvGrpSpPr/>
                <p:nvPr/>
              </p:nvGrpSpPr>
              <p:grpSpPr>
                <a:xfrm>
                  <a:off x="5592728" y="3412670"/>
                  <a:ext cx="895740" cy="1273631"/>
                  <a:chOff x="5592728" y="3412670"/>
                  <a:chExt cx="895740" cy="1273631"/>
                </a:xfrm>
              </p:grpSpPr>
              <p:sp>
                <p:nvSpPr>
                  <p:cNvPr id="96" name="Oval 95">
                    <a:extLst>
                      <a:ext uri="{FF2B5EF4-FFF2-40B4-BE49-F238E27FC236}">
                        <a16:creationId xmlns:a16="http://schemas.microsoft.com/office/drawing/2014/main" id="{2E98D98A-CDEA-4125-9191-62789B2EC857}"/>
                      </a:ext>
                    </a:extLst>
                  </p:cNvPr>
                  <p:cNvSpPr/>
                  <p:nvPr/>
                </p:nvSpPr>
                <p:spPr>
                  <a:xfrm>
                    <a:off x="6125902" y="3412670"/>
                    <a:ext cx="251927" cy="2519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C0C45A76-1BF0-4FDD-987F-0C5F02189D2D}"/>
                      </a:ext>
                    </a:extLst>
                  </p:cNvPr>
                  <p:cNvSpPr/>
                  <p:nvPr/>
                </p:nvSpPr>
                <p:spPr>
                  <a:xfrm>
                    <a:off x="5592728" y="4410387"/>
                    <a:ext cx="251927" cy="2519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8" name="Group 97">
                    <a:extLst>
                      <a:ext uri="{FF2B5EF4-FFF2-40B4-BE49-F238E27FC236}">
                        <a16:creationId xmlns:a16="http://schemas.microsoft.com/office/drawing/2014/main" id="{A2EC00C0-4E19-44DF-9FA9-EA37B859D024}"/>
                      </a:ext>
                    </a:extLst>
                  </p:cNvPr>
                  <p:cNvGrpSpPr/>
                  <p:nvPr/>
                </p:nvGrpSpPr>
                <p:grpSpPr>
                  <a:xfrm>
                    <a:off x="5873975" y="3664596"/>
                    <a:ext cx="614493" cy="1021705"/>
                    <a:chOff x="5873975" y="3664596"/>
                    <a:chExt cx="614493" cy="1021705"/>
                  </a:xfrm>
                </p:grpSpPr>
                <p:sp>
                  <p:nvSpPr>
                    <p:cNvPr id="99" name="Oval 98">
                      <a:extLst>
                        <a:ext uri="{FF2B5EF4-FFF2-40B4-BE49-F238E27FC236}">
                          <a16:creationId xmlns:a16="http://schemas.microsoft.com/office/drawing/2014/main" id="{9849E6E9-F854-463F-92AA-FDC12FDBC9B3}"/>
                        </a:ext>
                      </a:extLst>
                    </p:cNvPr>
                    <p:cNvSpPr/>
                    <p:nvPr/>
                  </p:nvSpPr>
                  <p:spPr>
                    <a:xfrm>
                      <a:off x="5873975" y="4030824"/>
                      <a:ext cx="251927" cy="2519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9F98699A-CC57-4263-8A3A-58E4E79E1C4C}"/>
                        </a:ext>
                      </a:extLst>
                    </p:cNvPr>
                    <p:cNvSpPr/>
                    <p:nvPr/>
                  </p:nvSpPr>
                  <p:spPr>
                    <a:xfrm>
                      <a:off x="6110577" y="4434374"/>
                      <a:ext cx="251927" cy="25192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1" name="Connector: Elbow 100">
                      <a:extLst>
                        <a:ext uri="{FF2B5EF4-FFF2-40B4-BE49-F238E27FC236}">
                          <a16:creationId xmlns:a16="http://schemas.microsoft.com/office/drawing/2014/main" id="{9B716F02-624F-4947-A680-9626ED35E0B2}"/>
                        </a:ext>
                      </a:extLst>
                    </p:cNvPr>
                    <p:cNvCxnSpPr>
                      <a:cxnSpLocks/>
                      <a:stCxn id="96" idx="4"/>
                      <a:endCxn id="99" idx="7"/>
                    </p:cNvCxnSpPr>
                    <p:nvPr/>
                  </p:nvCxnSpPr>
                  <p:spPr>
                    <a:xfrm rot="5400000">
                      <a:off x="5968877" y="3784728"/>
                      <a:ext cx="403121" cy="162858"/>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02" name="Connector: Elbow 101">
                      <a:extLst>
                        <a:ext uri="{FF2B5EF4-FFF2-40B4-BE49-F238E27FC236}">
                          <a16:creationId xmlns:a16="http://schemas.microsoft.com/office/drawing/2014/main" id="{AAC84E9C-DFF4-45AD-ADBA-31BA123F892B}"/>
                        </a:ext>
                      </a:extLst>
                    </p:cNvPr>
                    <p:cNvCxnSpPr>
                      <a:cxnSpLocks/>
                      <a:stCxn id="96" idx="4"/>
                      <a:endCxn id="93" idx="0"/>
                    </p:cNvCxnSpPr>
                    <p:nvPr/>
                  </p:nvCxnSpPr>
                  <p:spPr>
                    <a:xfrm rot="16200000" flipH="1">
                      <a:off x="6183555" y="3732908"/>
                      <a:ext cx="373224" cy="236602"/>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103" name="Connector: Elbow 102">
                      <a:extLst>
                        <a:ext uri="{FF2B5EF4-FFF2-40B4-BE49-F238E27FC236}">
                          <a16:creationId xmlns:a16="http://schemas.microsoft.com/office/drawing/2014/main" id="{51B9B107-78C5-4FEB-B3E7-4B2A845AE9ED}"/>
                        </a:ext>
                      </a:extLst>
                    </p:cNvPr>
                    <p:cNvCxnSpPr>
                      <a:cxnSpLocks/>
                      <a:stCxn id="93" idx="3"/>
                      <a:endCxn id="100" idx="7"/>
                    </p:cNvCxnSpPr>
                    <p:nvPr/>
                  </p:nvCxnSpPr>
                  <p:spPr>
                    <a:xfrm rot="5400000">
                      <a:off x="6253297" y="4325167"/>
                      <a:ext cx="218414" cy="73788"/>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104" name="Connector: Elbow 103">
                      <a:extLst>
                        <a:ext uri="{FF2B5EF4-FFF2-40B4-BE49-F238E27FC236}">
                          <a16:creationId xmlns:a16="http://schemas.microsoft.com/office/drawing/2014/main" id="{EA1FDCB4-BA72-4E46-AF80-F7A2BB965152}"/>
                        </a:ext>
                      </a:extLst>
                    </p:cNvPr>
                    <p:cNvCxnSpPr>
                      <a:cxnSpLocks/>
                      <a:stCxn id="100" idx="0"/>
                      <a:endCxn id="99" idx="5"/>
                    </p:cNvCxnSpPr>
                    <p:nvPr/>
                  </p:nvCxnSpPr>
                  <p:spPr>
                    <a:xfrm rot="16200000" flipV="1">
                      <a:off x="6068517" y="4266349"/>
                      <a:ext cx="188517" cy="147533"/>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grpSp>
            </p:grpSp>
          </p:grpSp>
          <p:sp>
            <p:nvSpPr>
              <p:cNvPr id="92" name="Rectangle 91">
                <a:extLst>
                  <a:ext uri="{FF2B5EF4-FFF2-40B4-BE49-F238E27FC236}">
                    <a16:creationId xmlns:a16="http://schemas.microsoft.com/office/drawing/2014/main" id="{E4A2155E-2B62-4811-9574-546553D58E16}"/>
                  </a:ext>
                </a:extLst>
              </p:cNvPr>
              <p:cNvSpPr/>
              <p:nvPr/>
            </p:nvSpPr>
            <p:spPr>
              <a:xfrm>
                <a:off x="6391777" y="4388719"/>
                <a:ext cx="2023054" cy="369332"/>
              </a:xfrm>
              <a:prstGeom prst="rect">
                <a:avLst/>
              </a:prstGeom>
            </p:spPr>
            <p:txBody>
              <a:bodyPr wrap="none">
                <a:spAutoFit/>
              </a:bodyPr>
              <a:lstStyle/>
              <a:p>
                <a:r>
                  <a:rPr lang="en-US" dirty="0"/>
                  <a:t>abstract syntax tree</a:t>
                </a:r>
              </a:p>
            </p:txBody>
          </p:sp>
        </p:grpSp>
      </p:grpSp>
      <p:sp>
        <p:nvSpPr>
          <p:cNvPr id="105" name="Arrow: Right 104">
            <a:extLst>
              <a:ext uri="{FF2B5EF4-FFF2-40B4-BE49-F238E27FC236}">
                <a16:creationId xmlns:a16="http://schemas.microsoft.com/office/drawing/2014/main" id="{516F2C53-D981-4A56-8B4A-3093F8D1F303}"/>
              </a:ext>
            </a:extLst>
          </p:cNvPr>
          <p:cNvSpPr/>
          <p:nvPr/>
        </p:nvSpPr>
        <p:spPr>
          <a:xfrm>
            <a:off x="2694113" y="3269207"/>
            <a:ext cx="899345" cy="157993"/>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891515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p:cTn id="7" dur="500" fill="hold"/>
                                        <p:tgtEl>
                                          <p:spTgt spid="45"/>
                                        </p:tgtEl>
                                        <p:attrNameLst>
                                          <p:attrName>ppt_w</p:attrName>
                                        </p:attrNameLst>
                                      </p:cBhvr>
                                      <p:tavLst>
                                        <p:tav tm="0">
                                          <p:val>
                                            <p:fltVal val="0"/>
                                          </p:val>
                                        </p:tav>
                                        <p:tav tm="100000">
                                          <p:val>
                                            <p:strVal val="#ppt_w"/>
                                          </p:val>
                                        </p:tav>
                                      </p:tavLst>
                                    </p:anim>
                                    <p:anim calcmode="lin" valueType="num">
                                      <p:cBhvr>
                                        <p:cTn id="8" dur="500" fill="hold"/>
                                        <p:tgtEl>
                                          <p:spTgt spid="45"/>
                                        </p:tgtEl>
                                        <p:attrNameLst>
                                          <p:attrName>ppt_h</p:attrName>
                                        </p:attrNameLst>
                                      </p:cBhvr>
                                      <p:tavLst>
                                        <p:tav tm="0">
                                          <p:val>
                                            <p:fltVal val="0"/>
                                          </p:val>
                                        </p:tav>
                                        <p:tav tm="100000">
                                          <p:val>
                                            <p:strVal val="#ppt_h"/>
                                          </p:val>
                                        </p:tav>
                                      </p:tavLst>
                                    </p:anim>
                                    <p:animEffect transition="in" filter="fade">
                                      <p:cBhvr>
                                        <p:cTn id="9" dur="500"/>
                                        <p:tgtEl>
                                          <p:spTgt spid="45"/>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8" fill="hold" grpId="0" nodeType="clickEffect">
                                  <p:stCondLst>
                                    <p:cond delay="0"/>
                                  </p:stCondLst>
                                  <p:childTnLst>
                                    <p:set>
                                      <p:cBhvr>
                                        <p:cTn id="13" dur="1" fill="hold">
                                          <p:stCondLst>
                                            <p:cond delay="0"/>
                                          </p:stCondLst>
                                        </p:cTn>
                                        <p:tgtEl>
                                          <p:spTgt spid="105"/>
                                        </p:tgtEl>
                                        <p:attrNameLst>
                                          <p:attrName>style.visibility</p:attrName>
                                        </p:attrNameLst>
                                      </p:cBhvr>
                                      <p:to>
                                        <p:strVal val="visible"/>
                                      </p:to>
                                    </p:set>
                                    <p:animEffect transition="in" filter="wipe(left)">
                                      <p:cBhvr>
                                        <p:cTn id="14" dur="250"/>
                                        <p:tgtEl>
                                          <p:spTgt spid="105"/>
                                        </p:tgtEl>
                                      </p:cBhvr>
                                    </p:animEffect>
                                  </p:childTnLst>
                                </p:cTn>
                              </p:par>
                            </p:childTnLst>
                          </p:cTn>
                        </p:par>
                      </p:childTnLst>
                    </p:cTn>
                  </p:par>
                  <p:par>
                    <p:cTn id="15" fill="hold">
                      <p:stCondLst>
                        <p:cond delay="indefinite"/>
                      </p:stCondLst>
                      <p:childTnLst>
                        <p:par>
                          <p:cTn id="16" fill="hold">
                            <p:stCondLst>
                              <p:cond delay="0"/>
                            </p:stCondLst>
                            <p:childTnLst>
                              <p:par>
                                <p:cTn id="17" presetID="53" presetClass="entr" presetSubtype="16" fill="hold" grpId="0" nodeType="clickEffect">
                                  <p:stCondLst>
                                    <p:cond delay="0"/>
                                  </p:stCondLst>
                                  <p:childTnLst>
                                    <p:set>
                                      <p:cBhvr>
                                        <p:cTn id="18" dur="1" fill="hold">
                                          <p:stCondLst>
                                            <p:cond delay="0"/>
                                          </p:stCondLst>
                                        </p:cTn>
                                        <p:tgtEl>
                                          <p:spTgt spid="47"/>
                                        </p:tgtEl>
                                        <p:attrNameLst>
                                          <p:attrName>style.visibility</p:attrName>
                                        </p:attrNameLst>
                                      </p:cBhvr>
                                      <p:to>
                                        <p:strVal val="visible"/>
                                      </p:to>
                                    </p:set>
                                    <p:anim calcmode="lin" valueType="num">
                                      <p:cBhvr>
                                        <p:cTn id="19" dur="250" fill="hold"/>
                                        <p:tgtEl>
                                          <p:spTgt spid="47"/>
                                        </p:tgtEl>
                                        <p:attrNameLst>
                                          <p:attrName>ppt_w</p:attrName>
                                        </p:attrNameLst>
                                      </p:cBhvr>
                                      <p:tavLst>
                                        <p:tav tm="0">
                                          <p:val>
                                            <p:fltVal val="0"/>
                                          </p:val>
                                        </p:tav>
                                        <p:tav tm="100000">
                                          <p:val>
                                            <p:strVal val="#ppt_w"/>
                                          </p:val>
                                        </p:tav>
                                      </p:tavLst>
                                    </p:anim>
                                    <p:anim calcmode="lin" valueType="num">
                                      <p:cBhvr>
                                        <p:cTn id="20" dur="250" fill="hold"/>
                                        <p:tgtEl>
                                          <p:spTgt spid="47"/>
                                        </p:tgtEl>
                                        <p:attrNameLst>
                                          <p:attrName>ppt_h</p:attrName>
                                        </p:attrNameLst>
                                      </p:cBhvr>
                                      <p:tavLst>
                                        <p:tav tm="0">
                                          <p:val>
                                            <p:fltVal val="0"/>
                                          </p:val>
                                        </p:tav>
                                        <p:tav tm="100000">
                                          <p:val>
                                            <p:strVal val="#ppt_h"/>
                                          </p:val>
                                        </p:tav>
                                      </p:tavLst>
                                    </p:anim>
                                    <p:animEffect transition="in" filter="fade">
                                      <p:cBhvr>
                                        <p:cTn id="21" dur="250"/>
                                        <p:tgtEl>
                                          <p:spTgt spid="47"/>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grpId="0" nodeType="clickEffect">
                                  <p:stCondLst>
                                    <p:cond delay="0"/>
                                  </p:stCondLst>
                                  <p:childTnLst>
                                    <p:set>
                                      <p:cBhvr>
                                        <p:cTn id="25" dur="1" fill="hold">
                                          <p:stCondLst>
                                            <p:cond delay="0"/>
                                          </p:stCondLst>
                                        </p:cTn>
                                        <p:tgtEl>
                                          <p:spTgt spid="48"/>
                                        </p:tgtEl>
                                        <p:attrNameLst>
                                          <p:attrName>style.visibility</p:attrName>
                                        </p:attrNameLst>
                                      </p:cBhvr>
                                      <p:to>
                                        <p:strVal val="visible"/>
                                      </p:to>
                                    </p:set>
                                    <p:animEffect transition="in" filter="wipe(left)">
                                      <p:cBhvr>
                                        <p:cTn id="26" dur="500"/>
                                        <p:tgtEl>
                                          <p:spTgt spid="4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8"/>
                                        </p:tgtEl>
                                        <p:attrNameLst>
                                          <p:attrName>style.visibility</p:attrName>
                                        </p:attrNameLst>
                                      </p:cBhvr>
                                      <p:to>
                                        <p:strVal val="visible"/>
                                      </p:to>
                                    </p:set>
                                    <p:animEffect transition="in" filter="fade">
                                      <p:cBhvr>
                                        <p:cTn id="31" dur="500"/>
                                        <p:tgtEl>
                                          <p:spTgt spid="88"/>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49"/>
                                        </p:tgtEl>
                                        <p:attrNameLst>
                                          <p:attrName>style.visibility</p:attrName>
                                        </p:attrNameLst>
                                      </p:cBhvr>
                                      <p:to>
                                        <p:strVal val="visible"/>
                                      </p:to>
                                    </p:set>
                                    <p:anim calcmode="lin" valueType="num">
                                      <p:cBhvr>
                                        <p:cTn id="36" dur="250" fill="hold"/>
                                        <p:tgtEl>
                                          <p:spTgt spid="49"/>
                                        </p:tgtEl>
                                        <p:attrNameLst>
                                          <p:attrName>ppt_w</p:attrName>
                                        </p:attrNameLst>
                                      </p:cBhvr>
                                      <p:tavLst>
                                        <p:tav tm="0">
                                          <p:val>
                                            <p:fltVal val="0"/>
                                          </p:val>
                                        </p:tav>
                                        <p:tav tm="100000">
                                          <p:val>
                                            <p:strVal val="#ppt_w"/>
                                          </p:val>
                                        </p:tav>
                                      </p:tavLst>
                                    </p:anim>
                                    <p:anim calcmode="lin" valueType="num">
                                      <p:cBhvr>
                                        <p:cTn id="37" dur="250" fill="hold"/>
                                        <p:tgtEl>
                                          <p:spTgt spid="49"/>
                                        </p:tgtEl>
                                        <p:attrNameLst>
                                          <p:attrName>ppt_h</p:attrName>
                                        </p:attrNameLst>
                                      </p:cBhvr>
                                      <p:tavLst>
                                        <p:tav tm="0">
                                          <p:val>
                                            <p:fltVal val="0"/>
                                          </p:val>
                                        </p:tav>
                                        <p:tav tm="100000">
                                          <p:val>
                                            <p:strVal val="#ppt_h"/>
                                          </p:val>
                                        </p:tav>
                                      </p:tavLst>
                                    </p:anim>
                                    <p:animEffect transition="in" filter="fade">
                                      <p:cBhvr>
                                        <p:cTn id="38" dur="250"/>
                                        <p:tgtEl>
                                          <p:spTgt spid="49"/>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8" fill="hold" grpId="0" nodeType="clickEffect">
                                  <p:stCondLst>
                                    <p:cond delay="0"/>
                                  </p:stCondLst>
                                  <p:childTnLst>
                                    <p:set>
                                      <p:cBhvr>
                                        <p:cTn id="42" dur="1" fill="hold">
                                          <p:stCondLst>
                                            <p:cond delay="0"/>
                                          </p:stCondLst>
                                        </p:cTn>
                                        <p:tgtEl>
                                          <p:spTgt spid="51"/>
                                        </p:tgtEl>
                                        <p:attrNameLst>
                                          <p:attrName>style.visibility</p:attrName>
                                        </p:attrNameLst>
                                      </p:cBhvr>
                                      <p:to>
                                        <p:strVal val="visible"/>
                                      </p:to>
                                    </p:set>
                                    <p:animEffect transition="in" filter="wipe(left)">
                                      <p:cBhvr>
                                        <p:cTn id="43" dur="250"/>
                                        <p:tgtEl>
                                          <p:spTgt spid="51"/>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50"/>
                                        </p:tgtEl>
                                        <p:attrNameLst>
                                          <p:attrName>style.visibility</p:attrName>
                                        </p:attrNameLst>
                                      </p:cBhvr>
                                      <p:to>
                                        <p:strVal val="visible"/>
                                      </p:to>
                                    </p:set>
                                    <p:anim calcmode="lin" valueType="num">
                                      <p:cBhvr>
                                        <p:cTn id="48" dur="250" fill="hold"/>
                                        <p:tgtEl>
                                          <p:spTgt spid="50"/>
                                        </p:tgtEl>
                                        <p:attrNameLst>
                                          <p:attrName>ppt_w</p:attrName>
                                        </p:attrNameLst>
                                      </p:cBhvr>
                                      <p:tavLst>
                                        <p:tav tm="0">
                                          <p:val>
                                            <p:fltVal val="0"/>
                                          </p:val>
                                        </p:tav>
                                        <p:tav tm="100000">
                                          <p:val>
                                            <p:strVal val="#ppt_w"/>
                                          </p:val>
                                        </p:tav>
                                      </p:tavLst>
                                    </p:anim>
                                    <p:anim calcmode="lin" valueType="num">
                                      <p:cBhvr>
                                        <p:cTn id="49" dur="250" fill="hold"/>
                                        <p:tgtEl>
                                          <p:spTgt spid="50"/>
                                        </p:tgtEl>
                                        <p:attrNameLst>
                                          <p:attrName>ppt_h</p:attrName>
                                        </p:attrNameLst>
                                      </p:cBhvr>
                                      <p:tavLst>
                                        <p:tav tm="0">
                                          <p:val>
                                            <p:fltVal val="0"/>
                                          </p:val>
                                        </p:tav>
                                        <p:tav tm="100000">
                                          <p:val>
                                            <p:strVal val="#ppt_h"/>
                                          </p:val>
                                        </p:tav>
                                      </p:tavLst>
                                    </p:anim>
                                    <p:animEffect transition="in" filter="fade">
                                      <p:cBhvr>
                                        <p:cTn id="50" dur="25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7" grpId="0" animBg="1"/>
      <p:bldP spid="48" grpId="0" animBg="1"/>
      <p:bldP spid="49" grpId="0" animBg="1"/>
      <p:bldP spid="50" grpId="0" animBg="1"/>
      <p:bldP spid="51" grpId="0" animBg="1"/>
      <p:bldP spid="10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81908"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grpSp>
        <p:nvGrpSpPr>
          <p:cNvPr id="46" name="Group 45">
            <a:extLst>
              <a:ext uri="{FF2B5EF4-FFF2-40B4-BE49-F238E27FC236}">
                <a16:creationId xmlns:a16="http://schemas.microsoft.com/office/drawing/2014/main" id="{16FE164C-E3D3-4E03-8E90-FE9A721DB73D}"/>
              </a:ext>
            </a:extLst>
          </p:cNvPr>
          <p:cNvGrpSpPr/>
          <p:nvPr/>
        </p:nvGrpSpPr>
        <p:grpSpPr>
          <a:xfrm>
            <a:off x="3053735" y="735172"/>
            <a:ext cx="6096000" cy="3526540"/>
            <a:chOff x="3237722" y="1559016"/>
            <a:chExt cx="6096000" cy="3526540"/>
          </a:xfrm>
        </p:grpSpPr>
        <p:sp>
          <p:nvSpPr>
            <p:cNvPr id="47" name="Rectangle 46">
              <a:extLst>
                <a:ext uri="{FF2B5EF4-FFF2-40B4-BE49-F238E27FC236}">
                  <a16:creationId xmlns:a16="http://schemas.microsoft.com/office/drawing/2014/main" id="{EE01B766-88D2-422A-8326-5B38F66BB78D}"/>
                </a:ext>
              </a:extLst>
            </p:cNvPr>
            <p:cNvSpPr/>
            <p:nvPr/>
          </p:nvSpPr>
          <p:spPr>
            <a:xfrm>
              <a:off x="3237722" y="2500233"/>
              <a:ext cx="6096000" cy="2585323"/>
            </a:xfrm>
            <a:prstGeom prst="rect">
              <a:avLst/>
            </a:prstGeom>
            <a:solidFill>
              <a:schemeClr val="tx1"/>
            </a:solidFill>
            <a:ln>
              <a:solidFill>
                <a:schemeClr val="accent2"/>
              </a:solidFill>
            </a:ln>
          </p:spPr>
          <p:txBody>
            <a:bodyPr>
              <a:spAutoFit/>
            </a:bodyPr>
            <a:lstStyle/>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'The value of a is'</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'The value of a is'</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 = </a:t>
              </a:r>
              <a:r>
                <a:rPr lang="en-US" dirty="0">
                  <a:solidFill>
                    <a:srgbClr val="B5CEA8"/>
                  </a:solidFill>
                  <a:latin typeface="Consolas" panose="020B0609020204030204" pitchFamily="49" charset="0"/>
                </a:rPr>
                <a:t>14</a:t>
              </a:r>
              <a:r>
                <a:rPr lang="en-US" dirty="0">
                  <a:solidFill>
                    <a:srgbClr val="D4D4D4"/>
                  </a:solidFill>
                  <a:latin typeface="Consolas" panose="020B0609020204030204" pitchFamily="49" charset="0"/>
                </a:rPr>
                <a:t>;</a:t>
              </a:r>
            </a:p>
            <a:p>
              <a:br>
                <a:rPr lang="en-US" dirty="0">
                  <a:solidFill>
                    <a:srgbClr val="D4D4D4"/>
                  </a:solidFill>
                  <a:latin typeface="Consolas" panose="020B0609020204030204" pitchFamily="49" charset="0"/>
                </a:rPr>
              </a:br>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CE9178"/>
                  </a:solidFill>
                  <a:latin typeface="Consolas" panose="020B0609020204030204" pitchFamily="49" charset="0"/>
                </a:rPr>
                <a:t>'The value of a is'</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a</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48" name="TextBox 47">
              <a:extLst>
                <a:ext uri="{FF2B5EF4-FFF2-40B4-BE49-F238E27FC236}">
                  <a16:creationId xmlns:a16="http://schemas.microsoft.com/office/drawing/2014/main" id="{CEC32AE6-E2D5-4B03-9845-FF1D98832E42}"/>
                </a:ext>
              </a:extLst>
            </p:cNvPr>
            <p:cNvSpPr txBox="1"/>
            <p:nvPr/>
          </p:nvSpPr>
          <p:spPr>
            <a:xfrm>
              <a:off x="5987919" y="1559016"/>
              <a:ext cx="292068" cy="1015663"/>
            </a:xfrm>
            <a:prstGeom prst="rect">
              <a:avLst/>
            </a:prstGeom>
            <a:noFill/>
          </p:spPr>
          <p:txBody>
            <a:bodyPr wrap="square" rtlCol="0">
              <a:spAutoFit/>
            </a:bodyPr>
            <a:lstStyle/>
            <a:p>
              <a:r>
                <a:rPr lang="en-US" sz="6000" dirty="0"/>
                <a:t>?</a:t>
              </a:r>
            </a:p>
          </p:txBody>
        </p:sp>
      </p:grpSp>
    </p:spTree>
    <p:extLst>
      <p:ext uri="{BB962C8B-B14F-4D97-AF65-F5344CB8AC3E}">
        <p14:creationId xmlns:p14="http://schemas.microsoft.com/office/powerpoint/2010/main" val="1982736729"/>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250" fill="hold"/>
                                        <p:tgtEl>
                                          <p:spTgt spid="46"/>
                                        </p:tgtEl>
                                        <p:attrNameLst>
                                          <p:attrName>ppt_w</p:attrName>
                                        </p:attrNameLst>
                                      </p:cBhvr>
                                      <p:tavLst>
                                        <p:tav tm="0">
                                          <p:val>
                                            <p:fltVal val="0"/>
                                          </p:val>
                                        </p:tav>
                                        <p:tav tm="100000">
                                          <p:val>
                                            <p:strVal val="#ppt_w"/>
                                          </p:val>
                                        </p:tav>
                                      </p:tavLst>
                                    </p:anim>
                                    <p:anim calcmode="lin" valueType="num">
                                      <p:cBhvr>
                                        <p:cTn id="8" dur="250" fill="hold"/>
                                        <p:tgtEl>
                                          <p:spTgt spid="46"/>
                                        </p:tgtEl>
                                        <p:attrNameLst>
                                          <p:attrName>ppt_h</p:attrName>
                                        </p:attrNameLst>
                                      </p:cBhvr>
                                      <p:tavLst>
                                        <p:tav tm="0">
                                          <p:val>
                                            <p:fltVal val="0"/>
                                          </p:val>
                                        </p:tav>
                                        <p:tav tm="100000">
                                          <p:val>
                                            <p:strVal val="#ppt_h"/>
                                          </p:val>
                                        </p:tav>
                                      </p:tavLst>
                                    </p:anim>
                                    <p:animEffect transition="in" filter="fade">
                                      <p:cBhvr>
                                        <p:cTn id="9" dur="25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grpSp>
        <p:nvGrpSpPr>
          <p:cNvPr id="46" name="Group 45">
            <a:extLst>
              <a:ext uri="{FF2B5EF4-FFF2-40B4-BE49-F238E27FC236}">
                <a16:creationId xmlns:a16="http://schemas.microsoft.com/office/drawing/2014/main" id="{1FEB5F49-C077-43BF-871E-363296CB1097}"/>
              </a:ext>
            </a:extLst>
          </p:cNvPr>
          <p:cNvGrpSpPr/>
          <p:nvPr/>
        </p:nvGrpSpPr>
        <p:grpSpPr>
          <a:xfrm>
            <a:off x="3073345" y="1318586"/>
            <a:ext cx="4908046" cy="1970666"/>
            <a:chOff x="1187954" y="1458334"/>
            <a:chExt cx="4908046" cy="1970666"/>
          </a:xfrm>
        </p:grpSpPr>
        <p:grpSp>
          <p:nvGrpSpPr>
            <p:cNvPr id="47" name="Group 46">
              <a:extLst>
                <a:ext uri="{FF2B5EF4-FFF2-40B4-BE49-F238E27FC236}">
                  <a16:creationId xmlns:a16="http://schemas.microsoft.com/office/drawing/2014/main" id="{0F9D8DEA-2494-4BD6-BF84-CEF8FC3671CF}"/>
                </a:ext>
              </a:extLst>
            </p:cNvPr>
            <p:cNvGrpSpPr/>
            <p:nvPr/>
          </p:nvGrpSpPr>
          <p:grpSpPr>
            <a:xfrm>
              <a:off x="1187954" y="1458334"/>
              <a:ext cx="4908046" cy="935208"/>
              <a:chOff x="3405529" y="5329726"/>
              <a:chExt cx="4908046" cy="935208"/>
            </a:xfrm>
          </p:grpSpPr>
          <p:sp>
            <p:nvSpPr>
              <p:cNvPr id="51" name="TextBox 50">
                <a:extLst>
                  <a:ext uri="{FF2B5EF4-FFF2-40B4-BE49-F238E27FC236}">
                    <a16:creationId xmlns:a16="http://schemas.microsoft.com/office/drawing/2014/main" id="{C945FDB5-8031-4B9A-8200-69989E70E919}"/>
                  </a:ext>
                </a:extLst>
              </p:cNvPr>
              <p:cNvSpPr txBox="1"/>
              <p:nvPr/>
            </p:nvSpPr>
            <p:spPr>
              <a:xfrm>
                <a:off x="3568959" y="5329726"/>
                <a:ext cx="4744616" cy="646331"/>
              </a:xfrm>
              <a:prstGeom prst="rect">
                <a:avLst/>
              </a:prstGeom>
              <a:noFill/>
            </p:spPr>
            <p:txBody>
              <a:bodyPr wrap="square" rtlCol="0">
                <a:spAutoFit/>
              </a:bodyPr>
              <a:lstStyle/>
              <a:p>
                <a:r>
                  <a:rPr lang="en-US" i="1" dirty="0"/>
                  <a:t>… variable declaration is moved to the top of the function or global code.</a:t>
                </a:r>
                <a:endParaRPr lang="en-US" dirty="0"/>
              </a:p>
            </p:txBody>
          </p:sp>
          <p:sp>
            <p:nvSpPr>
              <p:cNvPr id="87" name="TextBox 86">
                <a:extLst>
                  <a:ext uri="{FF2B5EF4-FFF2-40B4-BE49-F238E27FC236}">
                    <a16:creationId xmlns:a16="http://schemas.microsoft.com/office/drawing/2014/main" id="{F05F1AC3-4C3E-4FB0-9B15-0D22A06910E7}"/>
                  </a:ext>
                </a:extLst>
              </p:cNvPr>
              <p:cNvSpPr txBox="1"/>
              <p:nvPr/>
            </p:nvSpPr>
            <p:spPr>
              <a:xfrm>
                <a:off x="3405529" y="5895602"/>
                <a:ext cx="1863011" cy="369332"/>
              </a:xfrm>
              <a:prstGeom prst="rect">
                <a:avLst/>
              </a:prstGeom>
              <a:noFill/>
            </p:spPr>
            <p:txBody>
              <a:bodyPr wrap="none" rtlCol="0">
                <a:spAutoFit/>
              </a:bodyPr>
              <a:lstStyle/>
              <a:p>
                <a:r>
                  <a:rPr lang="en-US" i="1" dirty="0"/>
                  <a:t> — MDN web docs</a:t>
                </a:r>
                <a:endParaRPr lang="en-US" dirty="0"/>
              </a:p>
            </p:txBody>
          </p:sp>
        </p:grpSp>
        <p:grpSp>
          <p:nvGrpSpPr>
            <p:cNvPr id="48" name="Group 47">
              <a:extLst>
                <a:ext uri="{FF2B5EF4-FFF2-40B4-BE49-F238E27FC236}">
                  <a16:creationId xmlns:a16="http://schemas.microsoft.com/office/drawing/2014/main" id="{0AF846C5-6330-401D-A6AA-F65E11538450}"/>
                </a:ext>
              </a:extLst>
            </p:cNvPr>
            <p:cNvGrpSpPr/>
            <p:nvPr/>
          </p:nvGrpSpPr>
          <p:grpSpPr>
            <a:xfrm>
              <a:off x="1324947" y="2495736"/>
              <a:ext cx="4744617" cy="933264"/>
              <a:chOff x="3042265" y="5308917"/>
              <a:chExt cx="4744617" cy="933264"/>
            </a:xfrm>
          </p:grpSpPr>
          <p:sp>
            <p:nvSpPr>
              <p:cNvPr id="49" name="TextBox 48">
                <a:extLst>
                  <a:ext uri="{FF2B5EF4-FFF2-40B4-BE49-F238E27FC236}">
                    <a16:creationId xmlns:a16="http://schemas.microsoft.com/office/drawing/2014/main" id="{A47CE96A-CB30-4B83-BAC4-E426FA7B9BB0}"/>
                  </a:ext>
                </a:extLst>
              </p:cNvPr>
              <p:cNvSpPr txBox="1"/>
              <p:nvPr/>
            </p:nvSpPr>
            <p:spPr>
              <a:xfrm>
                <a:off x="3042265" y="5308917"/>
                <a:ext cx="4744617" cy="646331"/>
              </a:xfrm>
              <a:prstGeom prst="rect">
                <a:avLst/>
              </a:prstGeom>
              <a:noFill/>
            </p:spPr>
            <p:txBody>
              <a:bodyPr wrap="square" rtlCol="0">
                <a:spAutoFit/>
              </a:bodyPr>
              <a:lstStyle/>
              <a:p>
                <a:r>
                  <a:rPr lang="en-US" i="1" dirty="0"/>
                  <a:t>Hoisting is JavaScript’s default behavior of moving declarations to the top.</a:t>
                </a:r>
                <a:endParaRPr lang="en-US" dirty="0"/>
              </a:p>
            </p:txBody>
          </p:sp>
          <p:sp>
            <p:nvSpPr>
              <p:cNvPr id="50" name="Rectangle 49">
                <a:extLst>
                  <a:ext uri="{FF2B5EF4-FFF2-40B4-BE49-F238E27FC236}">
                    <a16:creationId xmlns:a16="http://schemas.microsoft.com/office/drawing/2014/main" id="{A4B5AD93-6CF6-4B53-A14C-6CA063B6988C}"/>
                  </a:ext>
                </a:extLst>
              </p:cNvPr>
              <p:cNvSpPr/>
              <p:nvPr/>
            </p:nvSpPr>
            <p:spPr>
              <a:xfrm>
                <a:off x="3042265" y="5872849"/>
                <a:ext cx="1467068" cy="369332"/>
              </a:xfrm>
              <a:prstGeom prst="rect">
                <a:avLst/>
              </a:prstGeom>
            </p:spPr>
            <p:txBody>
              <a:bodyPr wrap="none">
                <a:spAutoFit/>
              </a:bodyPr>
              <a:lstStyle/>
              <a:p>
                <a:r>
                  <a:rPr lang="en-US" i="1" dirty="0">
                    <a:latin typeface="medium-content-serif-font"/>
                  </a:rPr>
                  <a:t>— W3Schools</a:t>
                </a:r>
                <a:endParaRPr lang="en-US" dirty="0"/>
              </a:p>
            </p:txBody>
          </p:sp>
        </p:grpSp>
      </p:grpSp>
      <p:grpSp>
        <p:nvGrpSpPr>
          <p:cNvPr id="88" name="Group 87">
            <a:extLst>
              <a:ext uri="{FF2B5EF4-FFF2-40B4-BE49-F238E27FC236}">
                <a16:creationId xmlns:a16="http://schemas.microsoft.com/office/drawing/2014/main" id="{77E2C6D5-3777-434E-901E-64B392B14220}"/>
              </a:ext>
            </a:extLst>
          </p:cNvPr>
          <p:cNvGrpSpPr/>
          <p:nvPr/>
        </p:nvGrpSpPr>
        <p:grpSpPr>
          <a:xfrm>
            <a:off x="7950195" y="1037813"/>
            <a:ext cx="1944825" cy="1944825"/>
            <a:chOff x="7707086" y="1371842"/>
            <a:chExt cx="2229774" cy="2229774"/>
          </a:xfrm>
        </p:grpSpPr>
        <p:sp>
          <p:nvSpPr>
            <p:cNvPr id="89" name="Oval 88">
              <a:extLst>
                <a:ext uri="{FF2B5EF4-FFF2-40B4-BE49-F238E27FC236}">
                  <a16:creationId xmlns:a16="http://schemas.microsoft.com/office/drawing/2014/main" id="{088A2A91-4451-428D-A9B5-D4DF0A8E8775}"/>
                </a:ext>
              </a:extLst>
            </p:cNvPr>
            <p:cNvSpPr/>
            <p:nvPr/>
          </p:nvSpPr>
          <p:spPr>
            <a:xfrm>
              <a:off x="7707086" y="1371842"/>
              <a:ext cx="2229774" cy="2229774"/>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extBox 89">
              <a:extLst>
                <a:ext uri="{FF2B5EF4-FFF2-40B4-BE49-F238E27FC236}">
                  <a16:creationId xmlns:a16="http://schemas.microsoft.com/office/drawing/2014/main" id="{9BCB2660-849F-4DE3-847C-0AAB4029DB4D}"/>
                </a:ext>
              </a:extLst>
            </p:cNvPr>
            <p:cNvSpPr txBox="1"/>
            <p:nvPr/>
          </p:nvSpPr>
          <p:spPr>
            <a:xfrm>
              <a:off x="7742853" y="1664739"/>
              <a:ext cx="2194007" cy="1340910"/>
            </a:xfrm>
            <a:prstGeom prst="rect">
              <a:avLst/>
            </a:prstGeom>
            <a:noFill/>
          </p:spPr>
          <p:txBody>
            <a:bodyPr wrap="square" rtlCol="0">
              <a:spAutoFit/>
            </a:bodyPr>
            <a:lstStyle/>
            <a:p>
              <a:pPr algn="ctr"/>
              <a:r>
                <a:rPr lang="en-US" sz="1400" dirty="0">
                  <a:solidFill>
                    <a:schemeClr val="bg1"/>
                  </a:solidFill>
                </a:rPr>
                <a:t>Sounds as if the variable and function declarations are </a:t>
              </a:r>
              <a:r>
                <a:rPr lang="en-US" sz="1400" i="1" dirty="0">
                  <a:solidFill>
                    <a:schemeClr val="bg1"/>
                  </a:solidFill>
                </a:rPr>
                <a:t>physically </a:t>
              </a:r>
              <a:r>
                <a:rPr lang="en-US" sz="1400" dirty="0">
                  <a:solidFill>
                    <a:schemeClr val="bg1"/>
                  </a:solidFill>
                </a:rPr>
                <a:t>moved to the top of the code</a:t>
              </a:r>
            </a:p>
          </p:txBody>
        </p:sp>
      </p:grpSp>
      <p:sp>
        <p:nvSpPr>
          <p:cNvPr id="91" name="TextBox 90">
            <a:extLst>
              <a:ext uri="{FF2B5EF4-FFF2-40B4-BE49-F238E27FC236}">
                <a16:creationId xmlns:a16="http://schemas.microsoft.com/office/drawing/2014/main" id="{577C2E2D-DF5F-40A3-9B82-B7EB6F17A592}"/>
              </a:ext>
            </a:extLst>
          </p:cNvPr>
          <p:cNvSpPr txBox="1"/>
          <p:nvPr/>
        </p:nvSpPr>
        <p:spPr>
          <a:xfrm>
            <a:off x="4784513" y="972794"/>
            <a:ext cx="2138791" cy="369332"/>
          </a:xfrm>
          <a:prstGeom prst="rect">
            <a:avLst/>
          </a:prstGeom>
          <a:noFill/>
        </p:spPr>
        <p:txBody>
          <a:bodyPr wrap="none" rtlCol="0">
            <a:spAutoFit/>
          </a:bodyPr>
          <a:lstStyle/>
          <a:p>
            <a:r>
              <a:rPr lang="en-US" b="1" dirty="0">
                <a:latin typeface="Tw Cen MT" panose="020B0602020104020603" pitchFamily="34" charset="0"/>
              </a:rPr>
              <a:t>Source of confusion </a:t>
            </a:r>
          </a:p>
        </p:txBody>
      </p:sp>
      <p:sp>
        <p:nvSpPr>
          <p:cNvPr id="92" name="Rectangle 7">
            <a:extLst>
              <a:ext uri="{FF2B5EF4-FFF2-40B4-BE49-F238E27FC236}">
                <a16:creationId xmlns:a16="http://schemas.microsoft.com/office/drawing/2014/main" id="{4D2326A4-7993-42B2-BDBD-79DF9DA0F412}"/>
              </a:ext>
            </a:extLst>
          </p:cNvPr>
          <p:cNvSpPr>
            <a:spLocks noChangeArrowheads="1"/>
          </p:cNvSpPr>
          <p:nvPr/>
        </p:nvSpPr>
        <p:spPr bwMode="auto">
          <a:xfrm>
            <a:off x="2471317" y="6091556"/>
            <a:ext cx="3849379" cy="2308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2696" tIns="0" rIns="12696"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tx1"/>
                </a:solidFill>
                <a:effectLst/>
                <a:latin typeface="Menlo"/>
              </a:rPr>
              <a:t>Note:  </a:t>
            </a:r>
            <a:r>
              <a:rPr kumimoji="0" lang="en-US" altLang="en-US" sz="1200" b="0" i="0" u="none" strike="noStrike" cap="none" normalizeH="0" baseline="0" dirty="0">
                <a:ln>
                  <a:noFill/>
                </a:ln>
                <a:solidFill>
                  <a:schemeClr val="tx1"/>
                </a:solidFill>
                <a:effectLst/>
                <a:latin typeface="Menlo"/>
              </a:rPr>
              <a:t>let/const/class</a:t>
            </a:r>
            <a:r>
              <a:rPr kumimoji="0" lang="en-US" altLang="en-US" sz="1500" b="0" i="0" u="none" strike="noStrike" cap="none" normalizeH="0" baseline="0" dirty="0">
                <a:ln>
                  <a:noFill/>
                </a:ln>
                <a:solidFill>
                  <a:schemeClr val="tx1"/>
                </a:solidFill>
                <a:effectLst/>
                <a:latin typeface="medium-content-serif-font"/>
              </a:rPr>
              <a:t> declarations behave differently</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93" name="Group 92">
            <a:extLst>
              <a:ext uri="{FF2B5EF4-FFF2-40B4-BE49-F238E27FC236}">
                <a16:creationId xmlns:a16="http://schemas.microsoft.com/office/drawing/2014/main" id="{4657AF20-C66F-4B05-A07E-CDB17F666F25}"/>
              </a:ext>
            </a:extLst>
          </p:cNvPr>
          <p:cNvGrpSpPr/>
          <p:nvPr/>
        </p:nvGrpSpPr>
        <p:grpSpPr>
          <a:xfrm>
            <a:off x="3885340" y="3660405"/>
            <a:ext cx="5794310" cy="1643420"/>
            <a:chOff x="2528596" y="3760927"/>
            <a:chExt cx="5794310" cy="1643420"/>
          </a:xfrm>
        </p:grpSpPr>
        <p:grpSp>
          <p:nvGrpSpPr>
            <p:cNvPr id="94" name="Group 93">
              <a:extLst>
                <a:ext uri="{FF2B5EF4-FFF2-40B4-BE49-F238E27FC236}">
                  <a16:creationId xmlns:a16="http://schemas.microsoft.com/office/drawing/2014/main" id="{D3C31D34-6167-46F6-9CB8-D82951323A62}"/>
                </a:ext>
              </a:extLst>
            </p:cNvPr>
            <p:cNvGrpSpPr/>
            <p:nvPr/>
          </p:nvGrpSpPr>
          <p:grpSpPr>
            <a:xfrm>
              <a:off x="2528596" y="3760927"/>
              <a:ext cx="5794310" cy="1643420"/>
              <a:chOff x="2528596" y="3760927"/>
              <a:chExt cx="5794310" cy="1643420"/>
            </a:xfrm>
          </p:grpSpPr>
          <p:sp>
            <p:nvSpPr>
              <p:cNvPr id="96" name="Rectangle: Rounded Corners 95">
                <a:extLst>
                  <a:ext uri="{FF2B5EF4-FFF2-40B4-BE49-F238E27FC236}">
                    <a16:creationId xmlns:a16="http://schemas.microsoft.com/office/drawing/2014/main" id="{A77419AD-4210-4A64-81C4-0DFF7F3C2C05}"/>
                  </a:ext>
                </a:extLst>
              </p:cNvPr>
              <p:cNvSpPr/>
              <p:nvPr/>
            </p:nvSpPr>
            <p:spPr>
              <a:xfrm>
                <a:off x="2528596" y="3760927"/>
                <a:ext cx="5794310" cy="1643420"/>
              </a:xfrm>
              <a:prstGeom prst="round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7" name="Group 96">
                <a:extLst>
                  <a:ext uri="{FF2B5EF4-FFF2-40B4-BE49-F238E27FC236}">
                    <a16:creationId xmlns:a16="http://schemas.microsoft.com/office/drawing/2014/main" id="{428F947B-EB83-45FB-B826-7B170230C252}"/>
                  </a:ext>
                </a:extLst>
              </p:cNvPr>
              <p:cNvGrpSpPr/>
              <p:nvPr/>
            </p:nvGrpSpPr>
            <p:grpSpPr>
              <a:xfrm>
                <a:off x="2801331" y="4217175"/>
                <a:ext cx="2462149" cy="795765"/>
                <a:chOff x="1354073" y="2014739"/>
                <a:chExt cx="2462149" cy="1383101"/>
              </a:xfrm>
            </p:grpSpPr>
            <p:sp>
              <p:nvSpPr>
                <p:cNvPr id="102" name="Rectangle: Rounded Corners 101">
                  <a:extLst>
                    <a:ext uri="{FF2B5EF4-FFF2-40B4-BE49-F238E27FC236}">
                      <a16:creationId xmlns:a16="http://schemas.microsoft.com/office/drawing/2014/main" id="{D09F1A1A-5310-4925-9D2C-E1F27CB8C1A8}"/>
                    </a:ext>
                  </a:extLst>
                </p:cNvPr>
                <p:cNvSpPr/>
                <p:nvPr/>
              </p:nvSpPr>
              <p:spPr>
                <a:xfrm>
                  <a:off x="1380932" y="2029780"/>
                  <a:ext cx="2435290" cy="685428"/>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3" name="Rectangle 102">
                  <a:extLst>
                    <a:ext uri="{FF2B5EF4-FFF2-40B4-BE49-F238E27FC236}">
                      <a16:creationId xmlns:a16="http://schemas.microsoft.com/office/drawing/2014/main" id="{CF94869E-1BD1-4FB9-8536-61C9188B36C4}"/>
                    </a:ext>
                  </a:extLst>
                </p:cNvPr>
                <p:cNvSpPr/>
                <p:nvPr/>
              </p:nvSpPr>
              <p:spPr>
                <a:xfrm>
                  <a:off x="1380932" y="2577598"/>
                  <a:ext cx="2435290" cy="82024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TextBox 103">
                  <a:extLst>
                    <a:ext uri="{FF2B5EF4-FFF2-40B4-BE49-F238E27FC236}">
                      <a16:creationId xmlns:a16="http://schemas.microsoft.com/office/drawing/2014/main" id="{85E53AB9-68C4-42DA-A345-C2FA0490BEF8}"/>
                    </a:ext>
                  </a:extLst>
                </p:cNvPr>
                <p:cNvSpPr txBox="1"/>
                <p:nvPr/>
              </p:nvSpPr>
              <p:spPr>
                <a:xfrm>
                  <a:off x="1354073" y="2014739"/>
                  <a:ext cx="2462149" cy="641928"/>
                </a:xfrm>
                <a:prstGeom prst="rect">
                  <a:avLst/>
                </a:prstGeom>
                <a:noFill/>
              </p:spPr>
              <p:txBody>
                <a:bodyPr wrap="none" rtlCol="0">
                  <a:spAutoFit/>
                </a:bodyPr>
                <a:lstStyle/>
                <a:p>
                  <a:r>
                    <a:rPr lang="en-US" dirty="0">
                      <a:solidFill>
                        <a:schemeClr val="bg1"/>
                      </a:solidFill>
                    </a:rPr>
                    <a:t> </a:t>
                  </a:r>
                  <a:r>
                    <a:rPr lang="en-US" i="1" dirty="0">
                      <a:solidFill>
                        <a:schemeClr val="bg1"/>
                      </a:solidFill>
                    </a:rPr>
                    <a:t>Memory creation phase</a:t>
                  </a:r>
                  <a:endParaRPr lang="en-US" dirty="0">
                    <a:solidFill>
                      <a:schemeClr val="bg1"/>
                    </a:solidFill>
                  </a:endParaRPr>
                </a:p>
              </p:txBody>
            </p:sp>
          </p:grpSp>
          <p:grpSp>
            <p:nvGrpSpPr>
              <p:cNvPr id="98" name="Group 97">
                <a:extLst>
                  <a:ext uri="{FF2B5EF4-FFF2-40B4-BE49-F238E27FC236}">
                    <a16:creationId xmlns:a16="http://schemas.microsoft.com/office/drawing/2014/main" id="{520EC8BE-823A-40EA-BFAD-A8940D9C92AF}"/>
                  </a:ext>
                </a:extLst>
              </p:cNvPr>
              <p:cNvGrpSpPr/>
              <p:nvPr/>
            </p:nvGrpSpPr>
            <p:grpSpPr>
              <a:xfrm>
                <a:off x="5575548" y="4245726"/>
                <a:ext cx="2435290" cy="804420"/>
                <a:chOff x="1380932" y="2014739"/>
                <a:chExt cx="2435290" cy="1398144"/>
              </a:xfrm>
            </p:grpSpPr>
            <p:sp>
              <p:nvSpPr>
                <p:cNvPr id="99" name="Rectangle: Rounded Corners 98">
                  <a:extLst>
                    <a:ext uri="{FF2B5EF4-FFF2-40B4-BE49-F238E27FC236}">
                      <a16:creationId xmlns:a16="http://schemas.microsoft.com/office/drawing/2014/main" id="{2A33E4DA-D96E-4B63-8671-2798A8868CE9}"/>
                    </a:ext>
                  </a:extLst>
                </p:cNvPr>
                <p:cNvSpPr/>
                <p:nvPr/>
              </p:nvSpPr>
              <p:spPr>
                <a:xfrm>
                  <a:off x="1380932" y="2029780"/>
                  <a:ext cx="2435290" cy="685428"/>
                </a:xfrm>
                <a:prstGeom prst="round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0" name="Rectangle 99">
                  <a:extLst>
                    <a:ext uri="{FF2B5EF4-FFF2-40B4-BE49-F238E27FC236}">
                      <a16:creationId xmlns:a16="http://schemas.microsoft.com/office/drawing/2014/main" id="{8EA8D7E5-771D-445D-960D-2B3E237AD264}"/>
                    </a:ext>
                  </a:extLst>
                </p:cNvPr>
                <p:cNvSpPr/>
                <p:nvPr/>
              </p:nvSpPr>
              <p:spPr>
                <a:xfrm>
                  <a:off x="1380932" y="2577601"/>
                  <a:ext cx="2435290" cy="835282"/>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TextBox 100">
                  <a:extLst>
                    <a:ext uri="{FF2B5EF4-FFF2-40B4-BE49-F238E27FC236}">
                      <a16:creationId xmlns:a16="http://schemas.microsoft.com/office/drawing/2014/main" id="{1523C064-7793-4699-88C8-D3AF32DFEB59}"/>
                    </a:ext>
                  </a:extLst>
                </p:cNvPr>
                <p:cNvSpPr txBox="1"/>
                <p:nvPr/>
              </p:nvSpPr>
              <p:spPr>
                <a:xfrm>
                  <a:off x="1690180" y="2014739"/>
                  <a:ext cx="1760738" cy="641928"/>
                </a:xfrm>
                <a:prstGeom prst="rect">
                  <a:avLst/>
                </a:prstGeom>
                <a:noFill/>
              </p:spPr>
              <p:txBody>
                <a:bodyPr wrap="none" rtlCol="0">
                  <a:spAutoFit/>
                </a:bodyPr>
                <a:lstStyle/>
                <a:p>
                  <a:pPr algn="ctr"/>
                  <a:r>
                    <a:rPr lang="en-US" dirty="0">
                      <a:solidFill>
                        <a:schemeClr val="bg1"/>
                      </a:solidFill>
                    </a:rPr>
                    <a:t> Execution </a:t>
                  </a:r>
                  <a:r>
                    <a:rPr lang="en-US" i="1" dirty="0">
                      <a:solidFill>
                        <a:schemeClr val="bg1"/>
                      </a:solidFill>
                    </a:rPr>
                    <a:t>phase</a:t>
                  </a:r>
                  <a:endParaRPr lang="en-US" dirty="0">
                    <a:solidFill>
                      <a:schemeClr val="bg1"/>
                    </a:solidFill>
                  </a:endParaRPr>
                </a:p>
              </p:txBody>
            </p:sp>
          </p:grpSp>
        </p:grpSp>
        <p:sp>
          <p:nvSpPr>
            <p:cNvPr id="95" name="TextBox 94">
              <a:extLst>
                <a:ext uri="{FF2B5EF4-FFF2-40B4-BE49-F238E27FC236}">
                  <a16:creationId xmlns:a16="http://schemas.microsoft.com/office/drawing/2014/main" id="{5F962EFE-8AEF-407B-818C-65259F710229}"/>
                </a:ext>
              </a:extLst>
            </p:cNvPr>
            <p:cNvSpPr txBox="1"/>
            <p:nvPr/>
          </p:nvSpPr>
          <p:spPr>
            <a:xfrm>
              <a:off x="2792015" y="3788801"/>
              <a:ext cx="1050288" cy="369332"/>
            </a:xfrm>
            <a:prstGeom prst="rect">
              <a:avLst/>
            </a:prstGeom>
            <a:noFill/>
          </p:spPr>
          <p:txBody>
            <a:bodyPr wrap="none" rtlCol="0">
              <a:spAutoFit/>
            </a:bodyPr>
            <a:lstStyle/>
            <a:p>
              <a:r>
                <a:rPr lang="en-US" dirty="0">
                  <a:solidFill>
                    <a:schemeClr val="tx1">
                      <a:lumMod val="95000"/>
                      <a:lumOff val="5000"/>
                    </a:schemeClr>
                  </a:solidFill>
                </a:rPr>
                <a:t>JS Engine</a:t>
              </a:r>
            </a:p>
          </p:txBody>
        </p:sp>
      </p:grpSp>
    </p:spTree>
    <p:extLst>
      <p:ext uri="{BB962C8B-B14F-4D97-AF65-F5344CB8AC3E}">
        <p14:creationId xmlns:p14="http://schemas.microsoft.com/office/powerpoint/2010/main" val="3358278518"/>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p:cTn id="7" dur="500" fill="hold"/>
                                        <p:tgtEl>
                                          <p:spTgt spid="91"/>
                                        </p:tgtEl>
                                        <p:attrNameLst>
                                          <p:attrName>ppt_w</p:attrName>
                                        </p:attrNameLst>
                                      </p:cBhvr>
                                      <p:tavLst>
                                        <p:tav tm="0">
                                          <p:val>
                                            <p:fltVal val="0"/>
                                          </p:val>
                                        </p:tav>
                                        <p:tav tm="100000">
                                          <p:val>
                                            <p:strVal val="#ppt_w"/>
                                          </p:val>
                                        </p:tav>
                                      </p:tavLst>
                                    </p:anim>
                                    <p:anim calcmode="lin" valueType="num">
                                      <p:cBhvr>
                                        <p:cTn id="8" dur="500" fill="hold"/>
                                        <p:tgtEl>
                                          <p:spTgt spid="91"/>
                                        </p:tgtEl>
                                        <p:attrNameLst>
                                          <p:attrName>ppt_h</p:attrName>
                                        </p:attrNameLst>
                                      </p:cBhvr>
                                      <p:tavLst>
                                        <p:tav tm="0">
                                          <p:val>
                                            <p:fltVal val="0"/>
                                          </p:val>
                                        </p:tav>
                                        <p:tav tm="100000">
                                          <p:val>
                                            <p:strVal val="#ppt_h"/>
                                          </p:val>
                                        </p:tav>
                                      </p:tavLst>
                                    </p:anim>
                                    <p:animEffect transition="in" filter="fade">
                                      <p:cBhvr>
                                        <p:cTn id="9" dur="500"/>
                                        <p:tgtEl>
                                          <p:spTgt spid="91"/>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46"/>
                                        </p:tgtEl>
                                        <p:attrNameLst>
                                          <p:attrName>style.visibility</p:attrName>
                                        </p:attrNameLst>
                                      </p:cBhvr>
                                      <p:to>
                                        <p:strVal val="visible"/>
                                      </p:to>
                                    </p:set>
                                    <p:animEffect transition="in" filter="fade">
                                      <p:cBhvr>
                                        <p:cTn id="14" dur="500"/>
                                        <p:tgtEl>
                                          <p:spTgt spid="4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fade">
                                      <p:cBhvr>
                                        <p:cTn id="17" dur="500"/>
                                        <p:tgtEl>
                                          <p:spTgt spid="92"/>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88"/>
                                        </p:tgtEl>
                                        <p:attrNameLst>
                                          <p:attrName>style.visibility</p:attrName>
                                        </p:attrNameLst>
                                      </p:cBhvr>
                                      <p:to>
                                        <p:strVal val="visible"/>
                                      </p:to>
                                    </p:set>
                                    <p:anim calcmode="lin" valueType="num">
                                      <p:cBhvr>
                                        <p:cTn id="22" dur="500" fill="hold"/>
                                        <p:tgtEl>
                                          <p:spTgt spid="88"/>
                                        </p:tgtEl>
                                        <p:attrNameLst>
                                          <p:attrName>ppt_w</p:attrName>
                                        </p:attrNameLst>
                                      </p:cBhvr>
                                      <p:tavLst>
                                        <p:tav tm="0">
                                          <p:val>
                                            <p:fltVal val="0"/>
                                          </p:val>
                                        </p:tav>
                                        <p:tav tm="100000">
                                          <p:val>
                                            <p:strVal val="#ppt_w"/>
                                          </p:val>
                                        </p:tav>
                                      </p:tavLst>
                                    </p:anim>
                                    <p:anim calcmode="lin" valueType="num">
                                      <p:cBhvr>
                                        <p:cTn id="23" dur="500" fill="hold"/>
                                        <p:tgtEl>
                                          <p:spTgt spid="88"/>
                                        </p:tgtEl>
                                        <p:attrNameLst>
                                          <p:attrName>ppt_h</p:attrName>
                                        </p:attrNameLst>
                                      </p:cBhvr>
                                      <p:tavLst>
                                        <p:tav tm="0">
                                          <p:val>
                                            <p:fltVal val="0"/>
                                          </p:val>
                                        </p:tav>
                                        <p:tav tm="100000">
                                          <p:val>
                                            <p:strVal val="#ppt_h"/>
                                          </p:val>
                                        </p:tav>
                                      </p:tavLst>
                                    </p:anim>
                                    <p:animEffect transition="in" filter="fade">
                                      <p:cBhvr>
                                        <p:cTn id="24" dur="500"/>
                                        <p:tgtEl>
                                          <p:spTgt spid="88"/>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93"/>
                                        </p:tgtEl>
                                        <p:attrNameLst>
                                          <p:attrName>style.visibility</p:attrName>
                                        </p:attrNameLst>
                                      </p:cBhvr>
                                      <p:to>
                                        <p:strVal val="visible"/>
                                      </p:to>
                                    </p:set>
                                    <p:animEffect transition="in" filter="fade">
                                      <p:cBhvr>
                                        <p:cTn id="29" dur="500"/>
                                        <p:tgtEl>
                                          <p:spTgt spid="9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p:bldP spid="9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67810692-D549-4E52-9635-EACEED911029}"/>
              </a:ext>
            </a:extLst>
          </p:cNvPr>
          <p:cNvGrpSpPr/>
          <p:nvPr/>
        </p:nvGrpSpPr>
        <p:grpSpPr>
          <a:xfrm>
            <a:off x="-1" y="0"/>
            <a:ext cx="12192001" cy="6858000"/>
            <a:chOff x="0" y="0"/>
            <a:chExt cx="10125075" cy="6858000"/>
          </a:xfrm>
        </p:grpSpPr>
        <p:sp>
          <p:nvSpPr>
            <p:cNvPr id="4" name="Rectangle 3">
              <a:extLst>
                <a:ext uri="{FF2B5EF4-FFF2-40B4-BE49-F238E27FC236}">
                  <a16:creationId xmlns:a16="http://schemas.microsoft.com/office/drawing/2014/main" id="{69864F3C-A3BB-4730-AEC3-5938BB4CE47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896A53F0-650E-403D-9D14-537310EFD25C}"/>
                </a:ext>
              </a:extLst>
            </p:cNvPr>
            <p:cNvGrpSpPr/>
            <p:nvPr/>
          </p:nvGrpSpPr>
          <p:grpSpPr>
            <a:xfrm>
              <a:off x="9543495" y="2303923"/>
              <a:ext cx="581580" cy="2250154"/>
              <a:chOff x="9543495" y="1913398"/>
              <a:chExt cx="581580" cy="2250154"/>
            </a:xfrm>
          </p:grpSpPr>
          <p:sp>
            <p:nvSpPr>
              <p:cNvPr id="6" name="Rectangle 5">
                <a:extLst>
                  <a:ext uri="{FF2B5EF4-FFF2-40B4-BE49-F238E27FC236}">
                    <a16:creationId xmlns:a16="http://schemas.microsoft.com/office/drawing/2014/main" id="{496A1693-DEF7-447D-9125-B77EB6DF0776}"/>
                  </a:ext>
                </a:extLst>
              </p:cNvPr>
              <p:cNvSpPr/>
              <p:nvPr/>
            </p:nvSpPr>
            <p:spPr>
              <a:xfrm>
                <a:off x="9543495" y="1952625"/>
                <a:ext cx="581580" cy="21717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88DCC1-2B40-4222-98EA-7124CBF3CD5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Intro</a:t>
                </a:r>
              </a:p>
            </p:txBody>
          </p:sp>
        </p:grpSp>
      </p:grpSp>
      <p:grpSp>
        <p:nvGrpSpPr>
          <p:cNvPr id="52" name="Group 51">
            <a:extLst>
              <a:ext uri="{FF2B5EF4-FFF2-40B4-BE49-F238E27FC236}">
                <a16:creationId xmlns:a16="http://schemas.microsoft.com/office/drawing/2014/main" id="{EE8040DD-55E8-49AD-A5BF-D9B9A057FE8D}"/>
              </a:ext>
            </a:extLst>
          </p:cNvPr>
          <p:cNvGrpSpPr/>
          <p:nvPr/>
        </p:nvGrpSpPr>
        <p:grpSpPr>
          <a:xfrm>
            <a:off x="-468142" y="0"/>
            <a:ext cx="12192000" cy="6858000"/>
            <a:chOff x="0" y="0"/>
            <a:chExt cx="10125075" cy="6858000"/>
          </a:xfrm>
        </p:grpSpPr>
        <p:sp>
          <p:nvSpPr>
            <p:cNvPr id="53" name="Rectangle 52">
              <a:extLst>
                <a:ext uri="{FF2B5EF4-FFF2-40B4-BE49-F238E27FC236}">
                  <a16:creationId xmlns:a16="http://schemas.microsoft.com/office/drawing/2014/main" id="{D6A1DD15-A493-4010-A82D-3C1751C47C2A}"/>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4" name="Group 53">
              <a:extLst>
                <a:ext uri="{FF2B5EF4-FFF2-40B4-BE49-F238E27FC236}">
                  <a16:creationId xmlns:a16="http://schemas.microsoft.com/office/drawing/2014/main" id="{7BB4B707-1BCC-4169-9A41-4734EF6836C9}"/>
                </a:ext>
              </a:extLst>
            </p:cNvPr>
            <p:cNvGrpSpPr/>
            <p:nvPr/>
          </p:nvGrpSpPr>
          <p:grpSpPr>
            <a:xfrm>
              <a:off x="9543495" y="2303923"/>
              <a:ext cx="581580" cy="2250154"/>
              <a:chOff x="9543495" y="1913398"/>
              <a:chExt cx="581580" cy="2250154"/>
            </a:xfrm>
          </p:grpSpPr>
          <p:sp>
            <p:nvSpPr>
              <p:cNvPr id="55" name="Rectangle 54">
                <a:extLst>
                  <a:ext uri="{FF2B5EF4-FFF2-40B4-BE49-F238E27FC236}">
                    <a16:creationId xmlns:a16="http://schemas.microsoft.com/office/drawing/2014/main" id="{B1E7CA3D-EF2F-42E4-8AD0-07D431A966D8}"/>
                  </a:ext>
                </a:extLst>
              </p:cNvPr>
              <p:cNvSpPr/>
              <p:nvPr/>
            </p:nvSpPr>
            <p:spPr>
              <a:xfrm>
                <a:off x="9543495" y="1952625"/>
                <a:ext cx="581580" cy="2171700"/>
              </a:xfrm>
              <a:prstGeom prst="rect">
                <a:avLst/>
              </a:prstGeom>
              <a:solidFill>
                <a:srgbClr val="FF59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BF6C8928-5683-4EED-A812-8F3752D5F387}"/>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History</a:t>
                </a:r>
              </a:p>
            </p:txBody>
          </p:sp>
        </p:grpSp>
      </p:grpSp>
      <p:grpSp>
        <p:nvGrpSpPr>
          <p:cNvPr id="57" name="Group 56">
            <a:extLst>
              <a:ext uri="{FF2B5EF4-FFF2-40B4-BE49-F238E27FC236}">
                <a16:creationId xmlns:a16="http://schemas.microsoft.com/office/drawing/2014/main" id="{ADE7AD7B-8A66-4A79-B77D-795171C28C1B}"/>
              </a:ext>
            </a:extLst>
          </p:cNvPr>
          <p:cNvGrpSpPr/>
          <p:nvPr/>
        </p:nvGrpSpPr>
        <p:grpSpPr>
          <a:xfrm>
            <a:off x="-936284" y="0"/>
            <a:ext cx="12192000" cy="6858000"/>
            <a:chOff x="0" y="0"/>
            <a:chExt cx="10125075" cy="6858000"/>
          </a:xfrm>
        </p:grpSpPr>
        <p:sp>
          <p:nvSpPr>
            <p:cNvPr id="58" name="Rectangle 57">
              <a:extLst>
                <a:ext uri="{FF2B5EF4-FFF2-40B4-BE49-F238E27FC236}">
                  <a16:creationId xmlns:a16="http://schemas.microsoft.com/office/drawing/2014/main" id="{28C980B6-930F-4967-B7CD-3E1D788C73E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59" name="Group 58">
              <a:extLst>
                <a:ext uri="{FF2B5EF4-FFF2-40B4-BE49-F238E27FC236}">
                  <a16:creationId xmlns:a16="http://schemas.microsoft.com/office/drawing/2014/main" id="{14E26880-227E-4B71-B61D-0633373C018B}"/>
                </a:ext>
              </a:extLst>
            </p:cNvPr>
            <p:cNvGrpSpPr/>
            <p:nvPr/>
          </p:nvGrpSpPr>
          <p:grpSpPr>
            <a:xfrm>
              <a:off x="9543495" y="2303923"/>
              <a:ext cx="581580" cy="2250154"/>
              <a:chOff x="9543495" y="1913398"/>
              <a:chExt cx="581580" cy="2250154"/>
            </a:xfrm>
          </p:grpSpPr>
          <p:sp>
            <p:nvSpPr>
              <p:cNvPr id="60" name="Rectangle 59">
                <a:extLst>
                  <a:ext uri="{FF2B5EF4-FFF2-40B4-BE49-F238E27FC236}">
                    <a16:creationId xmlns:a16="http://schemas.microsoft.com/office/drawing/2014/main" id="{D299574A-AD8E-499A-99E7-46F82A2C14E6}"/>
                  </a:ext>
                </a:extLst>
              </p:cNvPr>
              <p:cNvSpPr/>
              <p:nvPr/>
            </p:nvSpPr>
            <p:spPr>
              <a:xfrm>
                <a:off x="9543495" y="1952625"/>
                <a:ext cx="581580" cy="2171700"/>
              </a:xfrm>
              <a:prstGeom prst="rect">
                <a:avLst/>
              </a:prstGeom>
              <a:solidFill>
                <a:srgbClr val="5C73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a:extLst>
                  <a:ext uri="{FF2B5EF4-FFF2-40B4-BE49-F238E27FC236}">
                    <a16:creationId xmlns:a16="http://schemas.microsoft.com/office/drawing/2014/main" id="{3BE176C9-4D7D-4310-8068-16F3885240F6}"/>
                  </a:ext>
                </a:extLst>
              </p:cNvPr>
              <p:cNvSpPr txBox="1"/>
              <p:nvPr/>
            </p:nvSpPr>
            <p:spPr>
              <a:xfrm rot="16200000">
                <a:off x="8769166" y="2846775"/>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Engines</a:t>
                </a:r>
              </a:p>
            </p:txBody>
          </p:sp>
        </p:grpSp>
      </p:grpSp>
      <p:grpSp>
        <p:nvGrpSpPr>
          <p:cNvPr id="62" name="Group 61">
            <a:extLst>
              <a:ext uri="{FF2B5EF4-FFF2-40B4-BE49-F238E27FC236}">
                <a16:creationId xmlns:a16="http://schemas.microsoft.com/office/drawing/2014/main" id="{C7781C77-311F-45D9-B551-EDD9E63D9936}"/>
              </a:ext>
            </a:extLst>
          </p:cNvPr>
          <p:cNvGrpSpPr/>
          <p:nvPr/>
        </p:nvGrpSpPr>
        <p:grpSpPr>
          <a:xfrm>
            <a:off x="-1397950" y="-1"/>
            <a:ext cx="12192000" cy="6858000"/>
            <a:chOff x="0" y="0"/>
            <a:chExt cx="10125075" cy="6858000"/>
          </a:xfrm>
        </p:grpSpPr>
        <p:sp>
          <p:nvSpPr>
            <p:cNvPr id="63" name="Rectangle 62">
              <a:extLst>
                <a:ext uri="{FF2B5EF4-FFF2-40B4-BE49-F238E27FC236}">
                  <a16:creationId xmlns:a16="http://schemas.microsoft.com/office/drawing/2014/main" id="{ADE91272-D775-4DC1-9770-71EF25AA0175}"/>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4" name="Group 63">
              <a:extLst>
                <a:ext uri="{FF2B5EF4-FFF2-40B4-BE49-F238E27FC236}">
                  <a16:creationId xmlns:a16="http://schemas.microsoft.com/office/drawing/2014/main" id="{4822FDEE-4F8A-4A9F-9EDA-A3F5C00F2AF4}"/>
                </a:ext>
              </a:extLst>
            </p:cNvPr>
            <p:cNvGrpSpPr/>
            <p:nvPr/>
          </p:nvGrpSpPr>
          <p:grpSpPr>
            <a:xfrm>
              <a:off x="9543495" y="2303924"/>
              <a:ext cx="581580" cy="2250154"/>
              <a:chOff x="9543495" y="1913399"/>
              <a:chExt cx="581580" cy="2250154"/>
            </a:xfrm>
          </p:grpSpPr>
          <p:sp>
            <p:nvSpPr>
              <p:cNvPr id="65" name="Rectangle 64">
                <a:extLst>
                  <a:ext uri="{FF2B5EF4-FFF2-40B4-BE49-F238E27FC236}">
                    <a16:creationId xmlns:a16="http://schemas.microsoft.com/office/drawing/2014/main" id="{B2462D68-DA68-4D3E-81EB-E5A9697D11DF}"/>
                  </a:ext>
                </a:extLst>
              </p:cNvPr>
              <p:cNvSpPr/>
              <p:nvPr/>
            </p:nvSpPr>
            <p:spPr>
              <a:xfrm>
                <a:off x="9543495" y="1952625"/>
                <a:ext cx="581580" cy="2171700"/>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a:extLst>
                  <a:ext uri="{FF2B5EF4-FFF2-40B4-BE49-F238E27FC236}">
                    <a16:creationId xmlns:a16="http://schemas.microsoft.com/office/drawing/2014/main" id="{2316270B-1AE4-4A2E-B264-773010E49B82}"/>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Execution Context</a:t>
                </a:r>
              </a:p>
            </p:txBody>
          </p:sp>
        </p:grpSp>
      </p:grpSp>
      <p:grpSp>
        <p:nvGrpSpPr>
          <p:cNvPr id="67" name="Group 66">
            <a:extLst>
              <a:ext uri="{FF2B5EF4-FFF2-40B4-BE49-F238E27FC236}">
                <a16:creationId xmlns:a16="http://schemas.microsoft.com/office/drawing/2014/main" id="{46F877FF-AA52-47F2-92AC-767906AACA8A}"/>
              </a:ext>
            </a:extLst>
          </p:cNvPr>
          <p:cNvGrpSpPr/>
          <p:nvPr/>
        </p:nvGrpSpPr>
        <p:grpSpPr>
          <a:xfrm>
            <a:off x="-10232931" y="-2"/>
            <a:ext cx="12192000" cy="6858000"/>
            <a:chOff x="0" y="0"/>
            <a:chExt cx="10125075" cy="6858000"/>
          </a:xfrm>
        </p:grpSpPr>
        <p:sp>
          <p:nvSpPr>
            <p:cNvPr id="68" name="Rectangle 67">
              <a:extLst>
                <a:ext uri="{FF2B5EF4-FFF2-40B4-BE49-F238E27FC236}">
                  <a16:creationId xmlns:a16="http://schemas.microsoft.com/office/drawing/2014/main" id="{44B50FE2-CF6F-41E2-99AA-E624E8D5A23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9" name="Group 68">
              <a:extLst>
                <a:ext uri="{FF2B5EF4-FFF2-40B4-BE49-F238E27FC236}">
                  <a16:creationId xmlns:a16="http://schemas.microsoft.com/office/drawing/2014/main" id="{28A3C7EC-71B9-40D6-9EE1-359DB87655F9}"/>
                </a:ext>
              </a:extLst>
            </p:cNvPr>
            <p:cNvGrpSpPr/>
            <p:nvPr/>
          </p:nvGrpSpPr>
          <p:grpSpPr>
            <a:xfrm>
              <a:off x="9543495" y="2303924"/>
              <a:ext cx="581580" cy="2250154"/>
              <a:chOff x="9543495" y="1913399"/>
              <a:chExt cx="581580" cy="2250154"/>
            </a:xfrm>
          </p:grpSpPr>
          <p:sp>
            <p:nvSpPr>
              <p:cNvPr id="70" name="Rectangle 69">
                <a:extLst>
                  <a:ext uri="{FF2B5EF4-FFF2-40B4-BE49-F238E27FC236}">
                    <a16:creationId xmlns:a16="http://schemas.microsoft.com/office/drawing/2014/main" id="{56441232-79CB-48AA-ACE6-11E795191339}"/>
                  </a:ext>
                </a:extLst>
              </p:cNvPr>
              <p:cNvSpPr/>
              <p:nvPr/>
            </p:nvSpPr>
            <p:spPr>
              <a:xfrm>
                <a:off x="9543495" y="1952625"/>
                <a:ext cx="581580" cy="21717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70">
                <a:extLst>
                  <a:ext uri="{FF2B5EF4-FFF2-40B4-BE49-F238E27FC236}">
                    <a16:creationId xmlns:a16="http://schemas.microsoft.com/office/drawing/2014/main" id="{8495B0EA-9157-4C49-AD0A-617DB6B8BF45}"/>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JS Objects</a:t>
                </a:r>
              </a:p>
            </p:txBody>
          </p:sp>
        </p:grpSp>
      </p:grpSp>
      <p:grpSp>
        <p:nvGrpSpPr>
          <p:cNvPr id="72" name="Group 71">
            <a:extLst>
              <a:ext uri="{FF2B5EF4-FFF2-40B4-BE49-F238E27FC236}">
                <a16:creationId xmlns:a16="http://schemas.microsoft.com/office/drawing/2014/main" id="{F961BD06-F778-440A-93D6-FB36A108387F}"/>
              </a:ext>
            </a:extLst>
          </p:cNvPr>
          <p:cNvGrpSpPr/>
          <p:nvPr/>
        </p:nvGrpSpPr>
        <p:grpSpPr>
          <a:xfrm>
            <a:off x="-10710935" y="-3"/>
            <a:ext cx="12191995" cy="6858000"/>
            <a:chOff x="0" y="0"/>
            <a:chExt cx="10125075" cy="6858000"/>
          </a:xfrm>
        </p:grpSpPr>
        <p:sp>
          <p:nvSpPr>
            <p:cNvPr id="73" name="Rectangle 72">
              <a:extLst>
                <a:ext uri="{FF2B5EF4-FFF2-40B4-BE49-F238E27FC236}">
                  <a16:creationId xmlns:a16="http://schemas.microsoft.com/office/drawing/2014/main" id="{34750881-8521-47D8-A1FA-4D24DB991F6E}"/>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4" name="Group 73">
              <a:extLst>
                <a:ext uri="{FF2B5EF4-FFF2-40B4-BE49-F238E27FC236}">
                  <a16:creationId xmlns:a16="http://schemas.microsoft.com/office/drawing/2014/main" id="{45B89300-9A42-4BFE-837E-466885280EAC}"/>
                </a:ext>
              </a:extLst>
            </p:cNvPr>
            <p:cNvGrpSpPr/>
            <p:nvPr/>
          </p:nvGrpSpPr>
          <p:grpSpPr>
            <a:xfrm>
              <a:off x="9543495" y="2303924"/>
              <a:ext cx="581580" cy="2250154"/>
              <a:chOff x="9543495" y="1913399"/>
              <a:chExt cx="581580" cy="2250154"/>
            </a:xfrm>
          </p:grpSpPr>
          <p:sp>
            <p:nvSpPr>
              <p:cNvPr id="75" name="Rectangle 74">
                <a:extLst>
                  <a:ext uri="{FF2B5EF4-FFF2-40B4-BE49-F238E27FC236}">
                    <a16:creationId xmlns:a16="http://schemas.microsoft.com/office/drawing/2014/main" id="{874DB0DF-72A9-41EB-9E23-3E7C643017F0}"/>
                  </a:ext>
                </a:extLst>
              </p:cNvPr>
              <p:cNvSpPr/>
              <p:nvPr/>
            </p:nvSpPr>
            <p:spPr>
              <a:xfrm>
                <a:off x="9543495" y="1952625"/>
                <a:ext cx="581580" cy="217170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a:extLst>
                  <a:ext uri="{FF2B5EF4-FFF2-40B4-BE49-F238E27FC236}">
                    <a16:creationId xmlns:a16="http://schemas.microsoft.com/office/drawing/2014/main" id="{92409AE1-2DA4-4F5A-878B-73ABE8A30FC3}"/>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Functions</a:t>
                </a:r>
              </a:p>
            </p:txBody>
          </p:sp>
        </p:grpSp>
      </p:grpSp>
      <p:grpSp>
        <p:nvGrpSpPr>
          <p:cNvPr id="77" name="Group 76">
            <a:extLst>
              <a:ext uri="{FF2B5EF4-FFF2-40B4-BE49-F238E27FC236}">
                <a16:creationId xmlns:a16="http://schemas.microsoft.com/office/drawing/2014/main" id="{7AA28469-0299-44F9-A993-B8EEF5A54401}"/>
              </a:ext>
            </a:extLst>
          </p:cNvPr>
          <p:cNvGrpSpPr/>
          <p:nvPr/>
        </p:nvGrpSpPr>
        <p:grpSpPr>
          <a:xfrm>
            <a:off x="-11195774" y="-4"/>
            <a:ext cx="12192000" cy="6858000"/>
            <a:chOff x="0" y="0"/>
            <a:chExt cx="10125075" cy="6858000"/>
          </a:xfrm>
        </p:grpSpPr>
        <p:sp>
          <p:nvSpPr>
            <p:cNvPr id="78" name="Rectangle 77">
              <a:extLst>
                <a:ext uri="{FF2B5EF4-FFF2-40B4-BE49-F238E27FC236}">
                  <a16:creationId xmlns:a16="http://schemas.microsoft.com/office/drawing/2014/main" id="{61AB9302-B827-44E1-A6CF-A0EA08745756}"/>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79" name="Group 78">
              <a:extLst>
                <a:ext uri="{FF2B5EF4-FFF2-40B4-BE49-F238E27FC236}">
                  <a16:creationId xmlns:a16="http://schemas.microsoft.com/office/drawing/2014/main" id="{63ADD806-1A6A-470B-96DA-8F6785B32842}"/>
                </a:ext>
              </a:extLst>
            </p:cNvPr>
            <p:cNvGrpSpPr/>
            <p:nvPr/>
          </p:nvGrpSpPr>
          <p:grpSpPr>
            <a:xfrm>
              <a:off x="9543495" y="2303924"/>
              <a:ext cx="581580" cy="2250154"/>
              <a:chOff x="9543495" y="1913399"/>
              <a:chExt cx="581580" cy="2250154"/>
            </a:xfrm>
          </p:grpSpPr>
          <p:sp>
            <p:nvSpPr>
              <p:cNvPr id="80" name="Rectangle 79">
                <a:extLst>
                  <a:ext uri="{FF2B5EF4-FFF2-40B4-BE49-F238E27FC236}">
                    <a16:creationId xmlns:a16="http://schemas.microsoft.com/office/drawing/2014/main" id="{78E8A99E-3CB4-4936-BDE8-5DED7B108438}"/>
                  </a:ext>
                </a:extLst>
              </p:cNvPr>
              <p:cNvSpPr/>
              <p:nvPr/>
            </p:nvSpPr>
            <p:spPr>
              <a:xfrm>
                <a:off x="9543495" y="1952625"/>
                <a:ext cx="581580" cy="21717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TextBox 80">
                <a:extLst>
                  <a:ext uri="{FF2B5EF4-FFF2-40B4-BE49-F238E27FC236}">
                    <a16:creationId xmlns:a16="http://schemas.microsoft.com/office/drawing/2014/main" id="{73C1C45D-C1C4-41AB-9E03-94BFACDF6FCD}"/>
                  </a:ext>
                </a:extLst>
              </p:cNvPr>
              <p:cNvSpPr txBox="1"/>
              <p:nvPr/>
            </p:nvSpPr>
            <p:spPr>
              <a:xfrm rot="16200000">
                <a:off x="8769166" y="2872336"/>
                <a:ext cx="2250154" cy="332279"/>
              </a:xfrm>
              <a:prstGeom prst="rect">
                <a:avLst/>
              </a:prstGeom>
              <a:noFill/>
            </p:spPr>
            <p:txBody>
              <a:bodyPr wrap="square" rtlCol="0">
                <a:spAutoFit/>
              </a:bodyPr>
              <a:lstStyle/>
              <a:p>
                <a:pPr algn="ctr"/>
                <a:r>
                  <a:rPr lang="en-US" sz="2000" b="1" dirty="0">
                    <a:solidFill>
                      <a:schemeClr val="bg1">
                        <a:lumMod val="95000"/>
                      </a:schemeClr>
                    </a:solidFill>
                    <a:latin typeface="Tw Cen MT" panose="020B0602020104020603" pitchFamily="34" charset="0"/>
                  </a:rPr>
                  <a:t>call(),apply(),bind()</a:t>
                </a:r>
              </a:p>
            </p:txBody>
          </p:sp>
        </p:grpSp>
      </p:grpSp>
      <p:grpSp>
        <p:nvGrpSpPr>
          <p:cNvPr id="82" name="Group 81">
            <a:extLst>
              <a:ext uri="{FF2B5EF4-FFF2-40B4-BE49-F238E27FC236}">
                <a16:creationId xmlns:a16="http://schemas.microsoft.com/office/drawing/2014/main" id="{4D60DD1D-68DE-4242-B2F6-CC8B8B8DF357}"/>
              </a:ext>
            </a:extLst>
          </p:cNvPr>
          <p:cNvGrpSpPr/>
          <p:nvPr/>
        </p:nvGrpSpPr>
        <p:grpSpPr>
          <a:xfrm>
            <a:off x="-11728121" y="-5"/>
            <a:ext cx="12192000" cy="6858000"/>
            <a:chOff x="0" y="0"/>
            <a:chExt cx="10125075" cy="6858000"/>
          </a:xfrm>
        </p:grpSpPr>
        <p:sp>
          <p:nvSpPr>
            <p:cNvPr id="83" name="Rectangle 82">
              <a:extLst>
                <a:ext uri="{FF2B5EF4-FFF2-40B4-BE49-F238E27FC236}">
                  <a16:creationId xmlns:a16="http://schemas.microsoft.com/office/drawing/2014/main" id="{8DC22F06-F61E-454A-B1FC-77C6B1950068}"/>
                </a:ext>
              </a:extLst>
            </p:cNvPr>
            <p:cNvSpPr/>
            <p:nvPr/>
          </p:nvSpPr>
          <p:spPr>
            <a:xfrm>
              <a:off x="0" y="0"/>
              <a:ext cx="10125075" cy="6858000"/>
            </a:xfrm>
            <a:prstGeom prst="rect">
              <a:avLst/>
            </a:prstGeom>
            <a:solidFill>
              <a:schemeClr val="bg1">
                <a:lumMod val="95000"/>
              </a:schemeClr>
            </a:solidFill>
            <a:ln>
              <a:noFill/>
            </a:ln>
            <a:effectLst>
              <a:outerShdw blurRad="215900" sx="101000" sy="101000" algn="ctr" rotWithShape="0">
                <a:srgbClr val="000000">
                  <a:alpha val="3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4" name="Group 83">
              <a:extLst>
                <a:ext uri="{FF2B5EF4-FFF2-40B4-BE49-F238E27FC236}">
                  <a16:creationId xmlns:a16="http://schemas.microsoft.com/office/drawing/2014/main" id="{083234A7-751D-49C0-B29C-7D5B5E0F26FA}"/>
                </a:ext>
              </a:extLst>
            </p:cNvPr>
            <p:cNvGrpSpPr/>
            <p:nvPr/>
          </p:nvGrpSpPr>
          <p:grpSpPr>
            <a:xfrm>
              <a:off x="9543495" y="2303924"/>
              <a:ext cx="581580" cy="2250154"/>
              <a:chOff x="9543495" y="1913399"/>
              <a:chExt cx="581580" cy="2250154"/>
            </a:xfrm>
          </p:grpSpPr>
          <p:sp>
            <p:nvSpPr>
              <p:cNvPr id="85" name="Rectangle 84">
                <a:extLst>
                  <a:ext uri="{FF2B5EF4-FFF2-40B4-BE49-F238E27FC236}">
                    <a16:creationId xmlns:a16="http://schemas.microsoft.com/office/drawing/2014/main" id="{6DAF0C29-7B0C-4EC5-ACB5-F073FDF023AC}"/>
                  </a:ext>
                </a:extLst>
              </p:cNvPr>
              <p:cNvSpPr/>
              <p:nvPr/>
            </p:nvSpPr>
            <p:spPr>
              <a:xfrm>
                <a:off x="9543495" y="1952625"/>
                <a:ext cx="581580" cy="2171700"/>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TextBox 85">
                <a:extLst>
                  <a:ext uri="{FF2B5EF4-FFF2-40B4-BE49-F238E27FC236}">
                    <a16:creationId xmlns:a16="http://schemas.microsoft.com/office/drawing/2014/main" id="{A01858C5-33D1-4E29-A416-75DC5AC40B6C}"/>
                  </a:ext>
                </a:extLst>
              </p:cNvPr>
              <p:cNvSpPr txBox="1"/>
              <p:nvPr/>
            </p:nvSpPr>
            <p:spPr>
              <a:xfrm rot="16200000">
                <a:off x="8769166" y="2846776"/>
                <a:ext cx="2250154" cy="383399"/>
              </a:xfrm>
              <a:prstGeom prst="rect">
                <a:avLst/>
              </a:prstGeom>
              <a:noFill/>
            </p:spPr>
            <p:txBody>
              <a:bodyPr wrap="square" rtlCol="0">
                <a:spAutoFit/>
              </a:bodyPr>
              <a:lstStyle/>
              <a:p>
                <a:pPr algn="ctr"/>
                <a:r>
                  <a:rPr lang="en-US" sz="2400" b="1" dirty="0">
                    <a:solidFill>
                      <a:schemeClr val="bg1">
                        <a:lumMod val="95000"/>
                      </a:schemeClr>
                    </a:solidFill>
                    <a:latin typeface="Tw Cen MT" panose="020B0602020104020603" pitchFamily="34" charset="0"/>
                  </a:rPr>
                  <a:t>Conclusion</a:t>
                </a:r>
              </a:p>
            </p:txBody>
          </p:sp>
        </p:grpSp>
      </p:grpSp>
      <p:sp>
        <p:nvSpPr>
          <p:cNvPr id="42" name="TextBox 41">
            <a:extLst>
              <a:ext uri="{FF2B5EF4-FFF2-40B4-BE49-F238E27FC236}">
                <a16:creationId xmlns:a16="http://schemas.microsoft.com/office/drawing/2014/main" id="{01480940-56D8-447C-B309-929DDECF92FB}"/>
              </a:ext>
            </a:extLst>
          </p:cNvPr>
          <p:cNvSpPr txBox="1"/>
          <p:nvPr/>
        </p:nvSpPr>
        <p:spPr>
          <a:xfrm>
            <a:off x="3127368" y="351128"/>
            <a:ext cx="1917508" cy="369332"/>
          </a:xfrm>
          <a:prstGeom prst="rect">
            <a:avLst/>
          </a:prstGeom>
          <a:noFill/>
        </p:spPr>
        <p:txBody>
          <a:bodyPr wrap="square" rtlCol="0">
            <a:spAutoFit/>
          </a:bodyPr>
          <a:lstStyle/>
          <a:p>
            <a:r>
              <a:rPr lang="en-US" b="1" dirty="0">
                <a:latin typeface="Tw Cen MT" panose="020B0602020104020603" pitchFamily="34" charset="0"/>
              </a:rPr>
              <a:t>Variable Hoisting</a:t>
            </a:r>
          </a:p>
        </p:txBody>
      </p:sp>
      <p:sp>
        <p:nvSpPr>
          <p:cNvPr id="43" name="TextBox 42">
            <a:extLst>
              <a:ext uri="{FF2B5EF4-FFF2-40B4-BE49-F238E27FC236}">
                <a16:creationId xmlns:a16="http://schemas.microsoft.com/office/drawing/2014/main" id="{FAB1CE04-C6C5-4F9E-A03A-B47504E9EBF2}"/>
              </a:ext>
            </a:extLst>
          </p:cNvPr>
          <p:cNvSpPr txBox="1"/>
          <p:nvPr/>
        </p:nvSpPr>
        <p:spPr>
          <a:xfrm>
            <a:off x="4896193"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Function Hoisting</a:t>
            </a:r>
          </a:p>
        </p:txBody>
      </p:sp>
      <p:sp>
        <p:nvSpPr>
          <p:cNvPr id="44" name="TextBox 43">
            <a:extLst>
              <a:ext uri="{FF2B5EF4-FFF2-40B4-BE49-F238E27FC236}">
                <a16:creationId xmlns:a16="http://schemas.microsoft.com/office/drawing/2014/main" id="{8A648560-3DA5-490B-A5B1-2707569B0068}"/>
              </a:ext>
            </a:extLst>
          </p:cNvPr>
          <p:cNvSpPr txBox="1"/>
          <p:nvPr/>
        </p:nvSpPr>
        <p:spPr>
          <a:xfrm>
            <a:off x="6665018" y="349688"/>
            <a:ext cx="10031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Scope</a:t>
            </a:r>
          </a:p>
        </p:txBody>
      </p:sp>
      <p:sp>
        <p:nvSpPr>
          <p:cNvPr id="45" name="TextBox 44">
            <a:extLst>
              <a:ext uri="{FF2B5EF4-FFF2-40B4-BE49-F238E27FC236}">
                <a16:creationId xmlns:a16="http://schemas.microsoft.com/office/drawing/2014/main" id="{7D8F1432-6352-4D63-A810-21E2EC1988FA}"/>
              </a:ext>
            </a:extLst>
          </p:cNvPr>
          <p:cNvSpPr txBox="1"/>
          <p:nvPr/>
        </p:nvSpPr>
        <p:spPr>
          <a:xfrm>
            <a:off x="7381352" y="349687"/>
            <a:ext cx="1917508" cy="369332"/>
          </a:xfrm>
          <a:prstGeom prst="rect">
            <a:avLst/>
          </a:prstGeom>
          <a:noFill/>
        </p:spPr>
        <p:txBody>
          <a:bodyPr wrap="square" rtlCol="0">
            <a:spAutoFit/>
          </a:bodyPr>
          <a:lstStyle/>
          <a:p>
            <a:r>
              <a:rPr lang="en-US" b="1" dirty="0">
                <a:solidFill>
                  <a:schemeClr val="bg2">
                    <a:lumMod val="90000"/>
                  </a:schemeClr>
                </a:solidFill>
                <a:latin typeface="Tw Cen MT" panose="020B0602020104020603" pitchFamily="34" charset="0"/>
              </a:rPr>
              <a:t>Execution context</a:t>
            </a:r>
          </a:p>
        </p:txBody>
      </p:sp>
      <p:sp>
        <p:nvSpPr>
          <p:cNvPr id="46" name="Rectangle 45">
            <a:extLst>
              <a:ext uri="{FF2B5EF4-FFF2-40B4-BE49-F238E27FC236}">
                <a16:creationId xmlns:a16="http://schemas.microsoft.com/office/drawing/2014/main" id="{D1C3E623-C82C-416A-833B-2B116508D1FF}"/>
              </a:ext>
            </a:extLst>
          </p:cNvPr>
          <p:cNvSpPr/>
          <p:nvPr/>
        </p:nvSpPr>
        <p:spPr>
          <a:xfrm>
            <a:off x="3189892" y="946752"/>
            <a:ext cx="1957587" cy="369332"/>
          </a:xfrm>
          <a:prstGeom prst="rect">
            <a:avLst/>
          </a:prstGeom>
          <a:ln>
            <a:solidFill>
              <a:schemeClr val="accent2"/>
            </a:solidFill>
          </a:ln>
        </p:spPr>
        <p:txBody>
          <a:bodyPr wrap="none">
            <a:spAutoFit/>
          </a:bodyPr>
          <a:lstStyle/>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x</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sp>
        <p:nvSpPr>
          <p:cNvPr id="47" name="Rectangle 46">
            <a:extLst>
              <a:ext uri="{FF2B5EF4-FFF2-40B4-BE49-F238E27FC236}">
                <a16:creationId xmlns:a16="http://schemas.microsoft.com/office/drawing/2014/main" id="{D63BCA37-94C4-413B-812D-3FFF28C0D560}"/>
              </a:ext>
            </a:extLst>
          </p:cNvPr>
          <p:cNvSpPr/>
          <p:nvPr/>
        </p:nvSpPr>
        <p:spPr>
          <a:xfrm>
            <a:off x="5461251" y="929466"/>
            <a:ext cx="3384453" cy="369332"/>
          </a:xfrm>
          <a:prstGeom prst="rect">
            <a:avLst/>
          </a:prstGeom>
        </p:spPr>
        <p:txBody>
          <a:bodyPr wrap="none">
            <a:spAutoFit/>
          </a:bodyPr>
          <a:lstStyle/>
          <a:p>
            <a:r>
              <a:rPr lang="en-US" dirty="0">
                <a:solidFill>
                  <a:srgbClr val="6A737D"/>
                </a:solidFill>
                <a:latin typeface="SFMono-Regular"/>
              </a:rPr>
              <a:t>// </a:t>
            </a:r>
            <a:r>
              <a:rPr lang="en-US" dirty="0" err="1">
                <a:solidFill>
                  <a:srgbClr val="6A737D"/>
                </a:solidFill>
                <a:latin typeface="SFMono-Regular"/>
              </a:rPr>
              <a:t>ReferenceError</a:t>
            </a:r>
            <a:r>
              <a:rPr lang="en-US" dirty="0">
                <a:solidFill>
                  <a:srgbClr val="6A737D"/>
                </a:solidFill>
                <a:latin typeface="SFMono-Regular"/>
              </a:rPr>
              <a:t>: x is not defined</a:t>
            </a:r>
            <a:endParaRPr lang="en-US" dirty="0"/>
          </a:p>
        </p:txBody>
      </p:sp>
      <p:sp>
        <p:nvSpPr>
          <p:cNvPr id="48" name="Rectangle 47">
            <a:extLst>
              <a:ext uri="{FF2B5EF4-FFF2-40B4-BE49-F238E27FC236}">
                <a16:creationId xmlns:a16="http://schemas.microsoft.com/office/drawing/2014/main" id="{7C1CF309-5404-4ED6-8971-CA928DA2EAD7}"/>
              </a:ext>
            </a:extLst>
          </p:cNvPr>
          <p:cNvSpPr/>
          <p:nvPr/>
        </p:nvSpPr>
        <p:spPr>
          <a:xfrm>
            <a:off x="3189892" y="1396822"/>
            <a:ext cx="1957587" cy="646331"/>
          </a:xfrm>
          <a:prstGeom prst="rect">
            <a:avLst/>
          </a:prstGeom>
          <a:ln>
            <a:solidFill>
              <a:schemeClr val="accent2"/>
            </a:solidFill>
          </a:ln>
        </p:spPr>
        <p:txBody>
          <a:bodyPr wrap="square">
            <a:spAutoFit/>
          </a:bodyPr>
          <a:lstStyle/>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x</a:t>
            </a:r>
            <a:r>
              <a:rPr lang="en-US" dirty="0">
                <a:solidFill>
                  <a:srgbClr val="D4D4D4"/>
                </a:solidFill>
                <a:latin typeface="Consolas" panose="020B0609020204030204" pitchFamily="49" charset="0"/>
              </a:rPr>
              <a:t>)</a:t>
            </a:r>
          </a:p>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x</a:t>
            </a:r>
            <a:endParaRPr lang="en-US" b="0" dirty="0">
              <a:solidFill>
                <a:srgbClr val="D4D4D4"/>
              </a:solidFill>
              <a:effectLst/>
              <a:latin typeface="Consolas" panose="020B0609020204030204" pitchFamily="49" charset="0"/>
            </a:endParaRPr>
          </a:p>
        </p:txBody>
      </p:sp>
      <p:sp>
        <p:nvSpPr>
          <p:cNvPr id="49" name="Rectangle 48">
            <a:extLst>
              <a:ext uri="{FF2B5EF4-FFF2-40B4-BE49-F238E27FC236}">
                <a16:creationId xmlns:a16="http://schemas.microsoft.com/office/drawing/2014/main" id="{82ED572A-8357-4AA5-A132-242065976BE5}"/>
              </a:ext>
            </a:extLst>
          </p:cNvPr>
          <p:cNvSpPr/>
          <p:nvPr/>
        </p:nvSpPr>
        <p:spPr>
          <a:xfrm>
            <a:off x="5461251" y="1399962"/>
            <a:ext cx="1378454" cy="369332"/>
          </a:xfrm>
          <a:prstGeom prst="rect">
            <a:avLst/>
          </a:prstGeom>
        </p:spPr>
        <p:txBody>
          <a:bodyPr wrap="none">
            <a:spAutoFit/>
          </a:bodyPr>
          <a:lstStyle/>
          <a:p>
            <a:r>
              <a:rPr lang="en-US" dirty="0">
                <a:solidFill>
                  <a:srgbClr val="6A737D"/>
                </a:solidFill>
                <a:latin typeface="SFMono-Regular"/>
              </a:rPr>
              <a:t>// undefined</a:t>
            </a:r>
            <a:endParaRPr lang="en-US" dirty="0"/>
          </a:p>
        </p:txBody>
      </p:sp>
      <p:sp>
        <p:nvSpPr>
          <p:cNvPr id="50" name="Rectangle 49">
            <a:extLst>
              <a:ext uri="{FF2B5EF4-FFF2-40B4-BE49-F238E27FC236}">
                <a16:creationId xmlns:a16="http://schemas.microsoft.com/office/drawing/2014/main" id="{1258CFF8-FEC1-4F12-A722-422AFC2488D1}"/>
              </a:ext>
            </a:extLst>
          </p:cNvPr>
          <p:cNvSpPr/>
          <p:nvPr/>
        </p:nvSpPr>
        <p:spPr>
          <a:xfrm>
            <a:off x="3189892" y="2123891"/>
            <a:ext cx="1957587" cy="646331"/>
          </a:xfrm>
          <a:prstGeom prst="rect">
            <a:avLst/>
          </a:prstGeom>
          <a:ln>
            <a:solidFill>
              <a:schemeClr val="accent2"/>
            </a:solidFill>
          </a:ln>
        </p:spPr>
        <p:txBody>
          <a:bodyPr wrap="square">
            <a:spAutoFit/>
          </a:bodyPr>
          <a:lstStyle/>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x</a:t>
            </a:r>
            <a:r>
              <a:rPr lang="en-US" dirty="0">
                <a:solidFill>
                  <a:srgbClr val="D4D4D4"/>
                </a:solidFill>
                <a:latin typeface="Consolas" panose="020B0609020204030204" pitchFamily="49" charset="0"/>
              </a:rPr>
              <a:t>)</a:t>
            </a:r>
          </a:p>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x</a:t>
            </a:r>
            <a:r>
              <a:rPr lang="en-US" dirty="0">
                <a:solidFill>
                  <a:srgbClr val="D4D4D4"/>
                </a:solidFill>
                <a:latin typeface="Consolas" panose="020B0609020204030204" pitchFamily="49" charset="0"/>
              </a:rPr>
              <a:t> = </a:t>
            </a:r>
            <a:r>
              <a:rPr lang="en-US" dirty="0">
                <a:solidFill>
                  <a:srgbClr val="B5CEA8"/>
                </a:solidFill>
                <a:latin typeface="Consolas" panose="020B0609020204030204" pitchFamily="49" charset="0"/>
              </a:rPr>
              <a:t>10</a:t>
            </a:r>
            <a:endParaRPr lang="en-US" b="0" dirty="0">
              <a:solidFill>
                <a:srgbClr val="D4D4D4"/>
              </a:solidFill>
              <a:effectLst/>
              <a:latin typeface="Consolas" panose="020B0609020204030204" pitchFamily="49" charset="0"/>
            </a:endParaRPr>
          </a:p>
        </p:txBody>
      </p:sp>
      <p:sp>
        <p:nvSpPr>
          <p:cNvPr id="51" name="Rectangle 50">
            <a:extLst>
              <a:ext uri="{FF2B5EF4-FFF2-40B4-BE49-F238E27FC236}">
                <a16:creationId xmlns:a16="http://schemas.microsoft.com/office/drawing/2014/main" id="{6BD42460-5B8E-4395-B35E-4573D03E8A5A}"/>
              </a:ext>
            </a:extLst>
          </p:cNvPr>
          <p:cNvSpPr/>
          <p:nvPr/>
        </p:nvSpPr>
        <p:spPr>
          <a:xfrm>
            <a:off x="5461251" y="2171868"/>
            <a:ext cx="1378454" cy="369332"/>
          </a:xfrm>
          <a:prstGeom prst="rect">
            <a:avLst/>
          </a:prstGeom>
        </p:spPr>
        <p:txBody>
          <a:bodyPr wrap="none">
            <a:spAutoFit/>
          </a:bodyPr>
          <a:lstStyle/>
          <a:p>
            <a:r>
              <a:rPr lang="en-US" dirty="0">
                <a:solidFill>
                  <a:srgbClr val="6A737D"/>
                </a:solidFill>
                <a:latin typeface="SFMono-Regular"/>
              </a:rPr>
              <a:t>// undefined</a:t>
            </a:r>
            <a:endParaRPr lang="en-US" dirty="0"/>
          </a:p>
        </p:txBody>
      </p:sp>
      <p:grpSp>
        <p:nvGrpSpPr>
          <p:cNvPr id="87" name="Group 86">
            <a:extLst>
              <a:ext uri="{FF2B5EF4-FFF2-40B4-BE49-F238E27FC236}">
                <a16:creationId xmlns:a16="http://schemas.microsoft.com/office/drawing/2014/main" id="{8620E003-D2A9-4F4E-A4BA-542CFF3B8BBC}"/>
              </a:ext>
            </a:extLst>
          </p:cNvPr>
          <p:cNvGrpSpPr/>
          <p:nvPr/>
        </p:nvGrpSpPr>
        <p:grpSpPr>
          <a:xfrm>
            <a:off x="6506465" y="2411749"/>
            <a:ext cx="4892512" cy="1981726"/>
            <a:chOff x="5703216" y="2548858"/>
            <a:chExt cx="4892512" cy="1981726"/>
          </a:xfrm>
        </p:grpSpPr>
        <p:sp>
          <p:nvSpPr>
            <p:cNvPr id="88" name="TextBox 87">
              <a:extLst>
                <a:ext uri="{FF2B5EF4-FFF2-40B4-BE49-F238E27FC236}">
                  <a16:creationId xmlns:a16="http://schemas.microsoft.com/office/drawing/2014/main" id="{45F4CBB5-1876-45B3-B5DA-EC1FAD4F42BE}"/>
                </a:ext>
              </a:extLst>
            </p:cNvPr>
            <p:cNvSpPr txBox="1"/>
            <p:nvPr/>
          </p:nvSpPr>
          <p:spPr>
            <a:xfrm>
              <a:off x="5703216" y="2548858"/>
              <a:ext cx="4506013" cy="369332"/>
            </a:xfrm>
            <a:prstGeom prst="rect">
              <a:avLst/>
            </a:prstGeom>
            <a:noFill/>
          </p:spPr>
          <p:txBody>
            <a:bodyPr wrap="square" rtlCol="0">
              <a:spAutoFit/>
            </a:bodyPr>
            <a:lstStyle/>
            <a:p>
              <a:r>
                <a:rPr lang="en-US" b="1" dirty="0">
                  <a:solidFill>
                    <a:srgbClr val="FF0000"/>
                  </a:solidFill>
                </a:rPr>
                <a:t>Initializations are not hoisted</a:t>
              </a:r>
              <a:endParaRPr lang="en-US" dirty="0">
                <a:solidFill>
                  <a:srgbClr val="FF0000"/>
                </a:solidFill>
              </a:endParaRPr>
            </a:p>
          </p:txBody>
        </p:sp>
        <p:sp>
          <p:nvSpPr>
            <p:cNvPr id="89" name="TextBox 88">
              <a:extLst>
                <a:ext uri="{FF2B5EF4-FFF2-40B4-BE49-F238E27FC236}">
                  <a16:creationId xmlns:a16="http://schemas.microsoft.com/office/drawing/2014/main" id="{66748F99-56AB-454F-B559-E8B29338FBE1}"/>
                </a:ext>
              </a:extLst>
            </p:cNvPr>
            <p:cNvSpPr txBox="1"/>
            <p:nvPr/>
          </p:nvSpPr>
          <p:spPr>
            <a:xfrm>
              <a:off x="5703216" y="2930146"/>
              <a:ext cx="4892512" cy="1600438"/>
            </a:xfrm>
            <a:prstGeom prst="rect">
              <a:avLst/>
            </a:prstGeom>
            <a:noFill/>
          </p:spPr>
          <p:txBody>
            <a:bodyPr wrap="square" rtlCol="0">
              <a:spAutoFit/>
            </a:bodyPr>
            <a:lstStyle/>
            <a:p>
              <a:r>
                <a:rPr lang="en-US" sz="1400" b="1" i="1" dirty="0"/>
                <a:t>Creation phase</a:t>
              </a:r>
            </a:p>
            <a:p>
              <a:r>
                <a:rPr lang="en-US" sz="1400" dirty="0"/>
                <a:t>Declaration of x (var x) initialized to undefined </a:t>
              </a:r>
            </a:p>
            <a:p>
              <a:r>
                <a:rPr lang="en-US" sz="1400" dirty="0"/>
                <a:t>Initialization (=10) do nothing </a:t>
              </a:r>
            </a:p>
            <a:p>
              <a:endParaRPr lang="en-US" sz="1400" b="1" i="1" dirty="0"/>
            </a:p>
            <a:p>
              <a:r>
                <a:rPr lang="en-US" sz="1400" b="1" i="1" dirty="0"/>
                <a:t>Execution phase </a:t>
              </a:r>
            </a:p>
            <a:p>
              <a:r>
                <a:rPr lang="en-US" sz="1400" dirty="0"/>
                <a:t>The value of x is undefined</a:t>
              </a:r>
            </a:p>
            <a:p>
              <a:endParaRPr lang="en-US" sz="1400" dirty="0"/>
            </a:p>
          </p:txBody>
        </p:sp>
      </p:grpSp>
      <p:sp>
        <p:nvSpPr>
          <p:cNvPr id="90" name="Rectangle 89">
            <a:extLst>
              <a:ext uri="{FF2B5EF4-FFF2-40B4-BE49-F238E27FC236}">
                <a16:creationId xmlns:a16="http://schemas.microsoft.com/office/drawing/2014/main" id="{5328BC77-0B36-4BE5-8AA1-882EF4DD9600}"/>
              </a:ext>
            </a:extLst>
          </p:cNvPr>
          <p:cNvSpPr/>
          <p:nvPr/>
        </p:nvSpPr>
        <p:spPr>
          <a:xfrm>
            <a:off x="3217143" y="4264024"/>
            <a:ext cx="1957587" cy="923330"/>
          </a:xfrm>
          <a:prstGeom prst="rect">
            <a:avLst/>
          </a:prstGeom>
          <a:ln>
            <a:solidFill>
              <a:schemeClr val="accent2"/>
            </a:solidFill>
          </a:ln>
        </p:spPr>
        <p:txBody>
          <a:bodyPr wrap="square">
            <a:spAutoFit/>
          </a:bodyPr>
          <a:lstStyle/>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x</a:t>
            </a:r>
            <a:r>
              <a:rPr lang="en-US" dirty="0">
                <a:solidFill>
                  <a:srgbClr val="D4D4D4"/>
                </a:solidFill>
                <a:latin typeface="Consolas" panose="020B0609020204030204" pitchFamily="49" charset="0"/>
              </a:rPr>
              <a:t>)</a:t>
            </a:r>
          </a:p>
          <a:p>
            <a:r>
              <a:rPr lang="en-US" dirty="0">
                <a:solidFill>
                  <a:srgbClr val="569CD6"/>
                </a:solidFill>
                <a:latin typeface="Consolas" panose="020B0609020204030204" pitchFamily="49" charset="0"/>
              </a:rPr>
              <a:t>var</a:t>
            </a:r>
            <a:r>
              <a:rPr lang="en-US" dirty="0">
                <a:solidFill>
                  <a:srgbClr val="D4D4D4"/>
                </a:solidFill>
                <a:latin typeface="Consolas" panose="020B0609020204030204" pitchFamily="49" charset="0"/>
              </a:rPr>
              <a:t> </a:t>
            </a:r>
            <a:r>
              <a:rPr lang="en-US" dirty="0">
                <a:solidFill>
                  <a:srgbClr val="9CDCFE"/>
                </a:solidFill>
                <a:latin typeface="Consolas" panose="020B0609020204030204" pitchFamily="49" charset="0"/>
              </a:rPr>
              <a:t>x</a:t>
            </a:r>
            <a:r>
              <a:rPr lang="en-US" dirty="0">
                <a:solidFill>
                  <a:srgbClr val="D4D4D4"/>
                </a:solidFill>
                <a:latin typeface="Consolas" panose="020B0609020204030204" pitchFamily="49" charset="0"/>
              </a:rPr>
              <a:t> = </a:t>
            </a:r>
            <a:r>
              <a:rPr lang="en-US" dirty="0">
                <a:solidFill>
                  <a:srgbClr val="B5CEA8"/>
                </a:solidFill>
                <a:latin typeface="Consolas" panose="020B0609020204030204" pitchFamily="49" charset="0"/>
              </a:rPr>
              <a:t>10</a:t>
            </a:r>
            <a:endParaRPr lang="en-US" dirty="0">
              <a:solidFill>
                <a:srgbClr val="D4D4D4"/>
              </a:solidFill>
              <a:latin typeface="Consolas" panose="020B0609020204030204" pitchFamily="49" charset="0"/>
            </a:endParaRPr>
          </a:p>
          <a:p>
            <a:r>
              <a:rPr lang="en-US" dirty="0">
                <a:solidFill>
                  <a:srgbClr val="4EC9B0"/>
                </a:solidFill>
                <a:latin typeface="Consolas" panose="020B0609020204030204" pitchFamily="49" charset="0"/>
              </a:rPr>
              <a:t>console</a:t>
            </a:r>
            <a:r>
              <a:rPr lang="en-US" dirty="0">
                <a:solidFill>
                  <a:srgbClr val="D4D4D4"/>
                </a:solidFill>
                <a:latin typeface="Consolas" panose="020B0609020204030204" pitchFamily="49" charset="0"/>
              </a:rPr>
              <a:t>.</a:t>
            </a:r>
            <a:r>
              <a:rPr lang="en-US" dirty="0">
                <a:solidFill>
                  <a:srgbClr val="DCDCAA"/>
                </a:solidFill>
                <a:latin typeface="Consolas" panose="020B0609020204030204" pitchFamily="49" charset="0"/>
              </a:rPr>
              <a:t>log</a:t>
            </a:r>
            <a:r>
              <a:rPr lang="en-US" dirty="0">
                <a:solidFill>
                  <a:srgbClr val="D4D4D4"/>
                </a:solidFill>
                <a:latin typeface="Consolas" panose="020B0609020204030204" pitchFamily="49" charset="0"/>
              </a:rPr>
              <a:t>(</a:t>
            </a:r>
            <a:r>
              <a:rPr lang="en-US" dirty="0">
                <a:solidFill>
                  <a:srgbClr val="9CDCFE"/>
                </a:solidFill>
                <a:latin typeface="Consolas" panose="020B0609020204030204" pitchFamily="49" charset="0"/>
              </a:rPr>
              <a:t>x</a:t>
            </a:r>
            <a:r>
              <a:rPr lang="en-US" dirty="0">
                <a:solidFill>
                  <a:srgbClr val="D4D4D4"/>
                </a:solidFill>
                <a:latin typeface="Consolas" panose="020B0609020204030204" pitchFamily="49" charset="0"/>
              </a:rPr>
              <a:t>)</a:t>
            </a:r>
            <a:endParaRPr lang="en-US" b="0" dirty="0">
              <a:solidFill>
                <a:srgbClr val="D4D4D4"/>
              </a:solidFill>
              <a:effectLst/>
              <a:latin typeface="Consolas" panose="020B0609020204030204" pitchFamily="49" charset="0"/>
            </a:endParaRPr>
          </a:p>
        </p:txBody>
      </p:sp>
      <p:grpSp>
        <p:nvGrpSpPr>
          <p:cNvPr id="91" name="Group 90">
            <a:extLst>
              <a:ext uri="{FF2B5EF4-FFF2-40B4-BE49-F238E27FC236}">
                <a16:creationId xmlns:a16="http://schemas.microsoft.com/office/drawing/2014/main" id="{35924D82-4233-471E-BD58-87886152CA83}"/>
              </a:ext>
            </a:extLst>
          </p:cNvPr>
          <p:cNvGrpSpPr/>
          <p:nvPr/>
        </p:nvGrpSpPr>
        <p:grpSpPr>
          <a:xfrm>
            <a:off x="5461251" y="4264024"/>
            <a:ext cx="1378454" cy="923330"/>
            <a:chOff x="3569055" y="4641014"/>
            <a:chExt cx="1378454" cy="923330"/>
          </a:xfrm>
        </p:grpSpPr>
        <p:sp>
          <p:nvSpPr>
            <p:cNvPr id="92" name="Rectangle 91">
              <a:extLst>
                <a:ext uri="{FF2B5EF4-FFF2-40B4-BE49-F238E27FC236}">
                  <a16:creationId xmlns:a16="http://schemas.microsoft.com/office/drawing/2014/main" id="{724FA89E-C092-45AA-AA00-03AE5AF4C69A}"/>
                </a:ext>
              </a:extLst>
            </p:cNvPr>
            <p:cNvSpPr/>
            <p:nvPr/>
          </p:nvSpPr>
          <p:spPr>
            <a:xfrm>
              <a:off x="3569055" y="4641014"/>
              <a:ext cx="1378454" cy="369332"/>
            </a:xfrm>
            <a:prstGeom prst="rect">
              <a:avLst/>
            </a:prstGeom>
          </p:spPr>
          <p:txBody>
            <a:bodyPr wrap="none">
              <a:spAutoFit/>
            </a:bodyPr>
            <a:lstStyle/>
            <a:p>
              <a:r>
                <a:rPr lang="en-US" dirty="0">
                  <a:solidFill>
                    <a:srgbClr val="6A737D"/>
                  </a:solidFill>
                  <a:latin typeface="SFMono-Regular"/>
                </a:rPr>
                <a:t>// undefined</a:t>
              </a:r>
              <a:endParaRPr lang="en-US" dirty="0"/>
            </a:p>
          </p:txBody>
        </p:sp>
        <p:sp>
          <p:nvSpPr>
            <p:cNvPr id="93" name="Rectangle 92">
              <a:extLst>
                <a:ext uri="{FF2B5EF4-FFF2-40B4-BE49-F238E27FC236}">
                  <a16:creationId xmlns:a16="http://schemas.microsoft.com/office/drawing/2014/main" id="{32A37CF3-52A3-414D-BF4F-950E1BEA1342}"/>
                </a:ext>
              </a:extLst>
            </p:cNvPr>
            <p:cNvSpPr/>
            <p:nvPr/>
          </p:nvSpPr>
          <p:spPr>
            <a:xfrm>
              <a:off x="3607142" y="5195012"/>
              <a:ext cx="651140" cy="369332"/>
            </a:xfrm>
            <a:prstGeom prst="rect">
              <a:avLst/>
            </a:prstGeom>
          </p:spPr>
          <p:txBody>
            <a:bodyPr wrap="none">
              <a:spAutoFit/>
            </a:bodyPr>
            <a:lstStyle/>
            <a:p>
              <a:r>
                <a:rPr lang="en-US" dirty="0">
                  <a:solidFill>
                    <a:srgbClr val="6A737D"/>
                  </a:solidFill>
                  <a:latin typeface="SFMono-Regular"/>
                </a:rPr>
                <a:t>// 10</a:t>
              </a:r>
              <a:endParaRPr lang="en-US" dirty="0"/>
            </a:p>
          </p:txBody>
        </p:sp>
      </p:grpSp>
    </p:spTree>
    <p:extLst>
      <p:ext uri="{BB962C8B-B14F-4D97-AF65-F5344CB8AC3E}">
        <p14:creationId xmlns:p14="http://schemas.microsoft.com/office/powerpoint/2010/main" val="4222331682"/>
      </p:ext>
    </p:extLst>
  </p:cSld>
  <p:clrMapOvr>
    <a:masterClrMapping/>
  </p:clrMapOvr>
  <mc:AlternateContent xmlns:mc="http://schemas.openxmlformats.org/markup-compatibility/2006" xmlns:p159="http://schemas.microsoft.com/office/powerpoint/2015/09/main">
    <mc:Choice Requires="p159">
      <p:transition spd="med">
        <p159:morph option="byObject"/>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7"/>
                                        </p:tgtEl>
                                        <p:attrNameLst>
                                          <p:attrName>style.visibility</p:attrName>
                                        </p:attrNameLst>
                                      </p:cBhvr>
                                      <p:to>
                                        <p:strVal val="visible"/>
                                      </p:to>
                                    </p:set>
                                    <p:anim calcmode="lin" valueType="num">
                                      <p:cBhvr>
                                        <p:cTn id="14" dur="500" fill="hold"/>
                                        <p:tgtEl>
                                          <p:spTgt spid="47"/>
                                        </p:tgtEl>
                                        <p:attrNameLst>
                                          <p:attrName>ppt_w</p:attrName>
                                        </p:attrNameLst>
                                      </p:cBhvr>
                                      <p:tavLst>
                                        <p:tav tm="0">
                                          <p:val>
                                            <p:fltVal val="0"/>
                                          </p:val>
                                        </p:tav>
                                        <p:tav tm="100000">
                                          <p:val>
                                            <p:strVal val="#ppt_w"/>
                                          </p:val>
                                        </p:tav>
                                      </p:tavLst>
                                    </p:anim>
                                    <p:anim calcmode="lin" valueType="num">
                                      <p:cBhvr>
                                        <p:cTn id="15" dur="500" fill="hold"/>
                                        <p:tgtEl>
                                          <p:spTgt spid="47"/>
                                        </p:tgtEl>
                                        <p:attrNameLst>
                                          <p:attrName>ppt_h</p:attrName>
                                        </p:attrNameLst>
                                      </p:cBhvr>
                                      <p:tavLst>
                                        <p:tav tm="0">
                                          <p:val>
                                            <p:fltVal val="0"/>
                                          </p:val>
                                        </p:tav>
                                        <p:tav tm="100000">
                                          <p:val>
                                            <p:strVal val="#ppt_h"/>
                                          </p:val>
                                        </p:tav>
                                      </p:tavLst>
                                    </p:anim>
                                    <p:animEffect transition="in" filter="fade">
                                      <p:cBhvr>
                                        <p:cTn id="16" dur="500"/>
                                        <p:tgtEl>
                                          <p:spTgt spid="47"/>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48"/>
                                        </p:tgtEl>
                                        <p:attrNameLst>
                                          <p:attrName>style.visibility</p:attrName>
                                        </p:attrNameLst>
                                      </p:cBhvr>
                                      <p:to>
                                        <p:strVal val="visible"/>
                                      </p:to>
                                    </p:set>
                                    <p:anim calcmode="lin" valueType="num">
                                      <p:cBhvr>
                                        <p:cTn id="21" dur="500" fill="hold"/>
                                        <p:tgtEl>
                                          <p:spTgt spid="48"/>
                                        </p:tgtEl>
                                        <p:attrNameLst>
                                          <p:attrName>ppt_w</p:attrName>
                                        </p:attrNameLst>
                                      </p:cBhvr>
                                      <p:tavLst>
                                        <p:tav tm="0">
                                          <p:val>
                                            <p:fltVal val="0"/>
                                          </p:val>
                                        </p:tav>
                                        <p:tav tm="100000">
                                          <p:val>
                                            <p:strVal val="#ppt_w"/>
                                          </p:val>
                                        </p:tav>
                                      </p:tavLst>
                                    </p:anim>
                                    <p:anim calcmode="lin" valueType="num">
                                      <p:cBhvr>
                                        <p:cTn id="22" dur="500" fill="hold"/>
                                        <p:tgtEl>
                                          <p:spTgt spid="48"/>
                                        </p:tgtEl>
                                        <p:attrNameLst>
                                          <p:attrName>ppt_h</p:attrName>
                                        </p:attrNameLst>
                                      </p:cBhvr>
                                      <p:tavLst>
                                        <p:tav tm="0">
                                          <p:val>
                                            <p:fltVal val="0"/>
                                          </p:val>
                                        </p:tav>
                                        <p:tav tm="100000">
                                          <p:val>
                                            <p:strVal val="#ppt_h"/>
                                          </p:val>
                                        </p:tav>
                                      </p:tavLst>
                                    </p:anim>
                                    <p:animEffect transition="in" filter="fade">
                                      <p:cBhvr>
                                        <p:cTn id="23" dur="500"/>
                                        <p:tgtEl>
                                          <p:spTgt spid="48"/>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grpId="0" nodeType="clickEffect">
                                  <p:stCondLst>
                                    <p:cond delay="0"/>
                                  </p:stCondLst>
                                  <p:childTnLst>
                                    <p:set>
                                      <p:cBhvr>
                                        <p:cTn id="27" dur="1" fill="hold">
                                          <p:stCondLst>
                                            <p:cond delay="0"/>
                                          </p:stCondLst>
                                        </p:cTn>
                                        <p:tgtEl>
                                          <p:spTgt spid="49"/>
                                        </p:tgtEl>
                                        <p:attrNameLst>
                                          <p:attrName>style.visibility</p:attrName>
                                        </p:attrNameLst>
                                      </p:cBhvr>
                                      <p:to>
                                        <p:strVal val="visible"/>
                                      </p:to>
                                    </p:set>
                                    <p:anim calcmode="lin" valueType="num">
                                      <p:cBhvr>
                                        <p:cTn id="28" dur="500" fill="hold"/>
                                        <p:tgtEl>
                                          <p:spTgt spid="49"/>
                                        </p:tgtEl>
                                        <p:attrNameLst>
                                          <p:attrName>ppt_w</p:attrName>
                                        </p:attrNameLst>
                                      </p:cBhvr>
                                      <p:tavLst>
                                        <p:tav tm="0">
                                          <p:val>
                                            <p:fltVal val="0"/>
                                          </p:val>
                                        </p:tav>
                                        <p:tav tm="100000">
                                          <p:val>
                                            <p:strVal val="#ppt_w"/>
                                          </p:val>
                                        </p:tav>
                                      </p:tavLst>
                                    </p:anim>
                                    <p:anim calcmode="lin" valueType="num">
                                      <p:cBhvr>
                                        <p:cTn id="29" dur="500" fill="hold"/>
                                        <p:tgtEl>
                                          <p:spTgt spid="49"/>
                                        </p:tgtEl>
                                        <p:attrNameLst>
                                          <p:attrName>ppt_h</p:attrName>
                                        </p:attrNameLst>
                                      </p:cBhvr>
                                      <p:tavLst>
                                        <p:tav tm="0">
                                          <p:val>
                                            <p:fltVal val="0"/>
                                          </p:val>
                                        </p:tav>
                                        <p:tav tm="100000">
                                          <p:val>
                                            <p:strVal val="#ppt_h"/>
                                          </p:val>
                                        </p:tav>
                                      </p:tavLst>
                                    </p:anim>
                                    <p:animEffect transition="in" filter="fade">
                                      <p:cBhvr>
                                        <p:cTn id="30" dur="500"/>
                                        <p:tgtEl>
                                          <p:spTgt spid="49"/>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50"/>
                                        </p:tgtEl>
                                        <p:attrNameLst>
                                          <p:attrName>style.visibility</p:attrName>
                                        </p:attrNameLst>
                                      </p:cBhvr>
                                      <p:to>
                                        <p:strVal val="visible"/>
                                      </p:to>
                                    </p:set>
                                    <p:anim calcmode="lin" valueType="num">
                                      <p:cBhvr>
                                        <p:cTn id="35" dur="500" fill="hold"/>
                                        <p:tgtEl>
                                          <p:spTgt spid="50"/>
                                        </p:tgtEl>
                                        <p:attrNameLst>
                                          <p:attrName>ppt_w</p:attrName>
                                        </p:attrNameLst>
                                      </p:cBhvr>
                                      <p:tavLst>
                                        <p:tav tm="0">
                                          <p:val>
                                            <p:fltVal val="0"/>
                                          </p:val>
                                        </p:tav>
                                        <p:tav tm="100000">
                                          <p:val>
                                            <p:strVal val="#ppt_w"/>
                                          </p:val>
                                        </p:tav>
                                      </p:tavLst>
                                    </p:anim>
                                    <p:anim calcmode="lin" valueType="num">
                                      <p:cBhvr>
                                        <p:cTn id="36" dur="500" fill="hold"/>
                                        <p:tgtEl>
                                          <p:spTgt spid="50"/>
                                        </p:tgtEl>
                                        <p:attrNameLst>
                                          <p:attrName>ppt_h</p:attrName>
                                        </p:attrNameLst>
                                      </p:cBhvr>
                                      <p:tavLst>
                                        <p:tav tm="0">
                                          <p:val>
                                            <p:fltVal val="0"/>
                                          </p:val>
                                        </p:tav>
                                        <p:tav tm="100000">
                                          <p:val>
                                            <p:strVal val="#ppt_h"/>
                                          </p:val>
                                        </p:tav>
                                      </p:tavLst>
                                    </p:anim>
                                    <p:animEffect transition="in" filter="fade">
                                      <p:cBhvr>
                                        <p:cTn id="37" dur="500"/>
                                        <p:tgtEl>
                                          <p:spTgt spid="50"/>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51"/>
                                        </p:tgtEl>
                                        <p:attrNameLst>
                                          <p:attrName>style.visibility</p:attrName>
                                        </p:attrNameLst>
                                      </p:cBhvr>
                                      <p:to>
                                        <p:strVal val="visible"/>
                                      </p:to>
                                    </p:set>
                                    <p:anim calcmode="lin" valueType="num">
                                      <p:cBhvr>
                                        <p:cTn id="42" dur="500" fill="hold"/>
                                        <p:tgtEl>
                                          <p:spTgt spid="51"/>
                                        </p:tgtEl>
                                        <p:attrNameLst>
                                          <p:attrName>ppt_w</p:attrName>
                                        </p:attrNameLst>
                                      </p:cBhvr>
                                      <p:tavLst>
                                        <p:tav tm="0">
                                          <p:val>
                                            <p:fltVal val="0"/>
                                          </p:val>
                                        </p:tav>
                                        <p:tav tm="100000">
                                          <p:val>
                                            <p:strVal val="#ppt_w"/>
                                          </p:val>
                                        </p:tav>
                                      </p:tavLst>
                                    </p:anim>
                                    <p:anim calcmode="lin" valueType="num">
                                      <p:cBhvr>
                                        <p:cTn id="43" dur="500" fill="hold"/>
                                        <p:tgtEl>
                                          <p:spTgt spid="51"/>
                                        </p:tgtEl>
                                        <p:attrNameLst>
                                          <p:attrName>ppt_h</p:attrName>
                                        </p:attrNameLst>
                                      </p:cBhvr>
                                      <p:tavLst>
                                        <p:tav tm="0">
                                          <p:val>
                                            <p:fltVal val="0"/>
                                          </p:val>
                                        </p:tav>
                                        <p:tav tm="100000">
                                          <p:val>
                                            <p:strVal val="#ppt_h"/>
                                          </p:val>
                                        </p:tav>
                                      </p:tavLst>
                                    </p:anim>
                                    <p:animEffect transition="in" filter="fade">
                                      <p:cBhvr>
                                        <p:cTn id="44" dur="500"/>
                                        <p:tgtEl>
                                          <p:spTgt spid="51"/>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87"/>
                                        </p:tgtEl>
                                        <p:attrNameLst>
                                          <p:attrName>style.visibility</p:attrName>
                                        </p:attrNameLst>
                                      </p:cBhvr>
                                      <p:to>
                                        <p:strVal val="visible"/>
                                      </p:to>
                                    </p:set>
                                    <p:animEffect transition="in" filter="fade">
                                      <p:cBhvr>
                                        <p:cTn id="49" dur="500"/>
                                        <p:tgtEl>
                                          <p:spTgt spid="87"/>
                                        </p:tgtEl>
                                      </p:cBhvr>
                                    </p:animEffec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grpId="0" nodeType="clickEffect">
                                  <p:stCondLst>
                                    <p:cond delay="0"/>
                                  </p:stCondLst>
                                  <p:childTnLst>
                                    <p:set>
                                      <p:cBhvr>
                                        <p:cTn id="53" dur="1" fill="hold">
                                          <p:stCondLst>
                                            <p:cond delay="0"/>
                                          </p:stCondLst>
                                        </p:cTn>
                                        <p:tgtEl>
                                          <p:spTgt spid="90"/>
                                        </p:tgtEl>
                                        <p:attrNameLst>
                                          <p:attrName>style.visibility</p:attrName>
                                        </p:attrNameLst>
                                      </p:cBhvr>
                                      <p:to>
                                        <p:strVal val="visible"/>
                                      </p:to>
                                    </p:set>
                                    <p:anim calcmode="lin" valueType="num">
                                      <p:cBhvr>
                                        <p:cTn id="54" dur="500" fill="hold"/>
                                        <p:tgtEl>
                                          <p:spTgt spid="90"/>
                                        </p:tgtEl>
                                        <p:attrNameLst>
                                          <p:attrName>ppt_w</p:attrName>
                                        </p:attrNameLst>
                                      </p:cBhvr>
                                      <p:tavLst>
                                        <p:tav tm="0">
                                          <p:val>
                                            <p:fltVal val="0"/>
                                          </p:val>
                                        </p:tav>
                                        <p:tav tm="100000">
                                          <p:val>
                                            <p:strVal val="#ppt_w"/>
                                          </p:val>
                                        </p:tav>
                                      </p:tavLst>
                                    </p:anim>
                                    <p:anim calcmode="lin" valueType="num">
                                      <p:cBhvr>
                                        <p:cTn id="55" dur="500" fill="hold"/>
                                        <p:tgtEl>
                                          <p:spTgt spid="90"/>
                                        </p:tgtEl>
                                        <p:attrNameLst>
                                          <p:attrName>ppt_h</p:attrName>
                                        </p:attrNameLst>
                                      </p:cBhvr>
                                      <p:tavLst>
                                        <p:tav tm="0">
                                          <p:val>
                                            <p:fltVal val="0"/>
                                          </p:val>
                                        </p:tav>
                                        <p:tav tm="100000">
                                          <p:val>
                                            <p:strVal val="#ppt_h"/>
                                          </p:val>
                                        </p:tav>
                                      </p:tavLst>
                                    </p:anim>
                                    <p:animEffect transition="in" filter="fade">
                                      <p:cBhvr>
                                        <p:cTn id="56" dur="500"/>
                                        <p:tgtEl>
                                          <p:spTgt spid="90"/>
                                        </p:tgtEl>
                                      </p:cBhvr>
                                    </p:animEffect>
                                  </p:childTnLst>
                                </p:cTn>
                              </p:par>
                            </p:childTnLst>
                          </p:cTn>
                        </p:par>
                      </p:childTnLst>
                    </p:cTn>
                  </p:par>
                  <p:par>
                    <p:cTn id="57" fill="hold">
                      <p:stCondLst>
                        <p:cond delay="indefinite"/>
                      </p:stCondLst>
                      <p:childTnLst>
                        <p:par>
                          <p:cTn id="58" fill="hold">
                            <p:stCondLst>
                              <p:cond delay="0"/>
                            </p:stCondLst>
                            <p:childTnLst>
                              <p:par>
                                <p:cTn id="59" presetID="53" presetClass="entr" presetSubtype="16" fill="hold" nodeType="clickEffect">
                                  <p:stCondLst>
                                    <p:cond delay="0"/>
                                  </p:stCondLst>
                                  <p:childTnLst>
                                    <p:set>
                                      <p:cBhvr>
                                        <p:cTn id="60" dur="1" fill="hold">
                                          <p:stCondLst>
                                            <p:cond delay="0"/>
                                          </p:stCondLst>
                                        </p:cTn>
                                        <p:tgtEl>
                                          <p:spTgt spid="91"/>
                                        </p:tgtEl>
                                        <p:attrNameLst>
                                          <p:attrName>style.visibility</p:attrName>
                                        </p:attrNameLst>
                                      </p:cBhvr>
                                      <p:to>
                                        <p:strVal val="visible"/>
                                      </p:to>
                                    </p:set>
                                    <p:anim calcmode="lin" valueType="num">
                                      <p:cBhvr>
                                        <p:cTn id="61" dur="500" fill="hold"/>
                                        <p:tgtEl>
                                          <p:spTgt spid="91"/>
                                        </p:tgtEl>
                                        <p:attrNameLst>
                                          <p:attrName>ppt_w</p:attrName>
                                        </p:attrNameLst>
                                      </p:cBhvr>
                                      <p:tavLst>
                                        <p:tav tm="0">
                                          <p:val>
                                            <p:fltVal val="0"/>
                                          </p:val>
                                        </p:tav>
                                        <p:tav tm="100000">
                                          <p:val>
                                            <p:strVal val="#ppt_w"/>
                                          </p:val>
                                        </p:tav>
                                      </p:tavLst>
                                    </p:anim>
                                    <p:anim calcmode="lin" valueType="num">
                                      <p:cBhvr>
                                        <p:cTn id="62" dur="500" fill="hold"/>
                                        <p:tgtEl>
                                          <p:spTgt spid="91"/>
                                        </p:tgtEl>
                                        <p:attrNameLst>
                                          <p:attrName>ppt_h</p:attrName>
                                        </p:attrNameLst>
                                      </p:cBhvr>
                                      <p:tavLst>
                                        <p:tav tm="0">
                                          <p:val>
                                            <p:fltVal val="0"/>
                                          </p:val>
                                        </p:tav>
                                        <p:tav tm="100000">
                                          <p:val>
                                            <p:strVal val="#ppt_h"/>
                                          </p:val>
                                        </p:tav>
                                      </p:tavLst>
                                    </p:anim>
                                    <p:animEffect transition="in" filter="fade">
                                      <p:cBhvr>
                                        <p:cTn id="63"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p:bldP spid="48" grpId="0" animBg="1"/>
      <p:bldP spid="49" grpId="0"/>
      <p:bldP spid="50" grpId="0" animBg="1"/>
      <p:bldP spid="51" grpId="0"/>
      <p:bldP spid="90"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838</TotalTime>
  <Words>2169</Words>
  <Application>Microsoft Office PowerPoint</Application>
  <PresentationFormat>Widescreen</PresentationFormat>
  <Paragraphs>924</Paragraphs>
  <Slides>38</Slides>
  <Notes>0</Notes>
  <HiddenSlides>0</HiddenSlides>
  <MMClips>0</MMClips>
  <ScaleCrop>false</ScaleCrop>
  <HeadingPairs>
    <vt:vector size="6" baseType="variant">
      <vt:variant>
        <vt:lpstr>Fonts Used</vt:lpstr>
      </vt:variant>
      <vt:variant>
        <vt:i4>16</vt:i4>
      </vt:variant>
      <vt:variant>
        <vt:lpstr>Theme</vt:lpstr>
      </vt:variant>
      <vt:variant>
        <vt:i4>1</vt:i4>
      </vt:variant>
      <vt:variant>
        <vt:lpstr>Slide Titles</vt:lpstr>
      </vt:variant>
      <vt:variant>
        <vt:i4>38</vt:i4>
      </vt:variant>
    </vt:vector>
  </HeadingPairs>
  <TitlesOfParts>
    <vt:vector size="55" baseType="lpstr">
      <vt:lpstr>Arial</vt:lpstr>
      <vt:lpstr>Arial Unicode MS</vt:lpstr>
      <vt:lpstr>Calibri</vt:lpstr>
      <vt:lpstr>Calibri Light</vt:lpstr>
      <vt:lpstr>Consolas</vt:lpstr>
      <vt:lpstr>Courier New</vt:lpstr>
      <vt:lpstr>DokChampa</vt:lpstr>
      <vt:lpstr>Georgia</vt:lpstr>
      <vt:lpstr>medium-content-serif-font</vt:lpstr>
      <vt:lpstr>Menlo</vt:lpstr>
      <vt:lpstr>Monaco</vt:lpstr>
      <vt:lpstr>Segoe UI</vt:lpstr>
      <vt:lpstr>SFMono-Regular</vt:lpstr>
      <vt:lpstr>Times New Roman</vt:lpstr>
      <vt:lpstr>Tw Cen MT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Girum Asfaw</dc:creator>
  <cp:lastModifiedBy>Girum Asfaw</cp:lastModifiedBy>
  <cp:revision>40</cp:revision>
  <dcterms:created xsi:type="dcterms:W3CDTF">2019-05-11T11:03:18Z</dcterms:created>
  <dcterms:modified xsi:type="dcterms:W3CDTF">2019-05-15T00:14:48Z</dcterms:modified>
</cp:coreProperties>
</file>

<file path=docProps/thumbnail.jpeg>
</file>